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3"/>
  </p:notesMasterIdLst>
  <p:handoutMasterIdLst>
    <p:handoutMasterId r:id="rId14"/>
  </p:handoutMasterIdLst>
  <p:sldIdLst>
    <p:sldId id="283" r:id="rId2"/>
    <p:sldId id="351" r:id="rId3"/>
    <p:sldId id="344" r:id="rId4"/>
    <p:sldId id="329" r:id="rId5"/>
    <p:sldId id="353" r:id="rId6"/>
    <p:sldId id="346" r:id="rId7"/>
    <p:sldId id="349" r:id="rId8"/>
    <p:sldId id="350" r:id="rId9"/>
    <p:sldId id="348" r:id="rId10"/>
    <p:sldId id="355" r:id="rId11"/>
    <p:sldId id="354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8585FF"/>
    <a:srgbClr val="002B80"/>
    <a:srgbClr val="0066CC"/>
    <a:srgbClr val="003399"/>
    <a:srgbClr val="498844"/>
    <a:srgbClr val="006600"/>
    <a:srgbClr val="A50021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2" autoAdjust="0"/>
    <p:restoredTop sz="94569" autoAdjust="0"/>
  </p:normalViewPr>
  <p:slideViewPr>
    <p:cSldViewPr>
      <p:cViewPr>
        <p:scale>
          <a:sx n="75" d="100"/>
          <a:sy n="75" d="100"/>
        </p:scale>
        <p:origin x="-36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09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BBB4D3E8-6187-41DB-BEEF-CCF9CD7E34E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9792A65F-BA7A-4448-ACF9-62CE7F94F6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92275" y="1628775"/>
            <a:ext cx="6837363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>
                <a:alpha val="39999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>
                <a:alpha val="39999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>
                <a:alpha val="39999"/>
              </a:schemeClr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>
                <a:alpha val="39999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1" name="Group 1029"/>
          <p:cNvGrpSpPr>
            <a:grpSpLocks/>
          </p:cNvGrpSpPr>
          <p:nvPr/>
        </p:nvGrpSpPr>
        <p:grpSpPr bwMode="auto">
          <a:xfrm>
            <a:off x="0" y="5661025"/>
            <a:ext cx="9144000" cy="1163638"/>
            <a:chOff x="0" y="3604"/>
            <a:chExt cx="5760" cy="733"/>
          </a:xfrm>
        </p:grpSpPr>
        <p:pic>
          <p:nvPicPr>
            <p:cNvPr id="12" name="Picture 1024" descr="index_r19_c2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3604"/>
              <a:ext cx="1338" cy="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025" descr="index_r19_c5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338" y="3607"/>
              <a:ext cx="952" cy="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026" descr="index_r19_c9"/>
            <p:cNvPicPr>
              <a:picLocks noChangeAspect="1" noChangeArrowheads="1"/>
            </p:cNvPicPr>
            <p:nvPr userDrawn="1"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90" y="3612"/>
              <a:ext cx="1044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027" descr="index_r19_c15"/>
            <p:cNvPicPr>
              <a:picLocks noChangeAspect="1" noChangeArrowheads="1"/>
            </p:cNvPicPr>
            <p:nvPr userDrawn="1"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43" y="3616"/>
              <a:ext cx="1224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028" descr="index_r19_c21"/>
            <p:cNvPicPr>
              <a:picLocks noChangeAspect="1" noChangeArrowheads="1"/>
            </p:cNvPicPr>
            <p:nvPr userDrawn="1"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468" y="3632"/>
              <a:ext cx="1292" cy="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" name="Picture 1024" descr="新校名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60475" y="363538"/>
            <a:ext cx="3671888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1024"/>
          <p:cNvSpPr txBox="1">
            <a:spLocks noChangeArrowheads="1"/>
          </p:cNvSpPr>
          <p:nvPr/>
        </p:nvSpPr>
        <p:spPr bwMode="auto">
          <a:xfrm>
            <a:off x="8135938" y="6640513"/>
            <a:ext cx="10445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000">
                <a:solidFill>
                  <a:srgbClr val="339966"/>
                </a:solidFill>
                <a:ea typeface="宋体" pitchFamily="2" charset="-122"/>
              </a:rPr>
              <a:t>Copyright© zsy</a:t>
            </a:r>
          </a:p>
        </p:txBody>
      </p:sp>
      <p:pic>
        <p:nvPicPr>
          <p:cNvPr id="19" name="Picture 1024" descr="新校标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101600"/>
            <a:ext cx="118745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68313" y="1495425"/>
            <a:ext cx="8207375" cy="1933575"/>
          </a:xfrm>
        </p:spPr>
        <p:txBody>
          <a:bodyPr/>
          <a:lstStyle>
            <a:lvl1pPr algn="ctr">
              <a:defRPr sz="5200" i="0">
                <a:solidFill>
                  <a:srgbClr val="002B80"/>
                </a:solidFill>
                <a:ea typeface="华文新魏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408488"/>
            <a:ext cx="6400800" cy="1036637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200" b="0">
                <a:ea typeface="华文新魏" pitchFamily="2" charset="-122"/>
              </a:defRPr>
            </a:lvl1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84963" y="260350"/>
            <a:ext cx="2074862" cy="57610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75363" cy="57610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EAF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051050" y="260350"/>
            <a:ext cx="5616575" cy="792163"/>
            <a:chOff x="675" y="192"/>
            <a:chExt cx="4797" cy="697"/>
          </a:xfrm>
        </p:grpSpPr>
        <p:sp>
          <p:nvSpPr>
            <p:cNvPr id="2662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7" cy="696"/>
            </a:xfrm>
            <a:prstGeom prst="ellipse">
              <a:avLst/>
            </a:prstGeom>
            <a:solidFill>
              <a:schemeClr val="accent2">
                <a:alpha val="39999"/>
              </a:schemeClr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6628" name="Oval 4"/>
            <p:cNvSpPr>
              <a:spLocks noChangeArrowheads="1"/>
            </p:cNvSpPr>
            <p:nvPr/>
          </p:nvSpPr>
          <p:spPr bwMode="hidden">
            <a:xfrm flipH="1">
              <a:off x="4776" y="192"/>
              <a:ext cx="696" cy="696"/>
            </a:xfrm>
            <a:prstGeom prst="ellipse">
              <a:avLst/>
            </a:prstGeom>
            <a:solidFill>
              <a:schemeClr val="accent2">
                <a:alpha val="39999"/>
              </a:schemeClr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662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6" cy="696"/>
            </a:xfrm>
            <a:prstGeom prst="ellipse">
              <a:avLst/>
            </a:prstGeom>
            <a:solidFill>
              <a:schemeClr val="accent2">
                <a:alpha val="39999"/>
              </a:schemeClr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6630" name="Oval 6"/>
            <p:cNvSpPr>
              <a:spLocks noChangeArrowheads="1"/>
            </p:cNvSpPr>
            <p:nvPr/>
          </p:nvSpPr>
          <p:spPr bwMode="hidden">
            <a:xfrm flipH="1">
              <a:off x="3985" y="192"/>
              <a:ext cx="694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663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6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itchFamily="18" charset="0"/>
                <a:ea typeface="宋体" pitchFamily="2" charset="-122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260350"/>
            <a:ext cx="76438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grpSp>
        <p:nvGrpSpPr>
          <p:cNvPr id="1029" name="Group 1024"/>
          <p:cNvGrpSpPr>
            <a:grpSpLocks/>
          </p:cNvGrpSpPr>
          <p:nvPr/>
        </p:nvGrpSpPr>
        <p:grpSpPr bwMode="auto">
          <a:xfrm>
            <a:off x="0" y="5661025"/>
            <a:ext cx="9144000" cy="1163638"/>
            <a:chOff x="0" y="3604"/>
            <a:chExt cx="5760" cy="733"/>
          </a:xfrm>
        </p:grpSpPr>
        <p:pic>
          <p:nvPicPr>
            <p:cNvPr id="1032" name="Picture 1025" descr="index_r19_c2"/>
            <p:cNvPicPr>
              <a:picLocks noChangeAspect="1" noChangeArrowheads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3604"/>
              <a:ext cx="1338" cy="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1026" descr="index_r19_c5"/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338" y="3607"/>
              <a:ext cx="952" cy="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1027" descr="index_r19_c9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90" y="3612"/>
              <a:ext cx="1044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028" descr="index_r19_c15"/>
            <p:cNvPicPr>
              <a:picLocks noChangeAspect="1" noChangeArrowheads="1"/>
            </p:cNvPicPr>
            <p:nvPr userDrawn="1"/>
          </p:nvPicPr>
          <p:blipFill>
            <a:blip r:embed="rId1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43" y="3616"/>
              <a:ext cx="1224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6" name="Picture 1029" descr="index_r19_c21"/>
            <p:cNvPicPr>
              <a:picLocks noChangeAspect="1" noChangeArrowheads="1"/>
            </p:cNvPicPr>
            <p:nvPr userDrawn="1"/>
          </p:nvPicPr>
          <p:blipFill>
            <a:blip r:embed="rId1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468" y="3632"/>
              <a:ext cx="1292" cy="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4816" name="Text Box 2048"/>
          <p:cNvSpPr txBox="1">
            <a:spLocks noChangeArrowheads="1"/>
          </p:cNvSpPr>
          <p:nvPr/>
        </p:nvSpPr>
        <p:spPr bwMode="auto">
          <a:xfrm>
            <a:off x="8135938" y="6640513"/>
            <a:ext cx="10445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000">
                <a:solidFill>
                  <a:srgbClr val="339966"/>
                </a:solidFill>
                <a:ea typeface="宋体" pitchFamily="2" charset="-122"/>
              </a:rPr>
              <a:t>Copyright© zsy</a:t>
            </a:r>
          </a:p>
        </p:txBody>
      </p:sp>
      <p:pic>
        <p:nvPicPr>
          <p:cNvPr id="1031" name="Picture 3072" descr="2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25" y="19050"/>
            <a:ext cx="14763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黑体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黑体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黑体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黑体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 i="1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黑体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000" i="1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黑体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000" i="1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黑体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000" i="1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黑体" pitchFamily="49" charset="-122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600" b="1">
          <a:solidFill>
            <a:srgbClr val="3366CC"/>
          </a:solidFill>
          <a:latin typeface="+mn-lt"/>
          <a:ea typeface="+mn-ea"/>
          <a:cs typeface="仿宋_GB231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200" b="1">
          <a:solidFill>
            <a:srgbClr val="336699"/>
          </a:solidFill>
          <a:latin typeface="+mn-lt"/>
          <a:ea typeface="+mn-ea"/>
          <a:cs typeface="仿宋_GB231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ea typeface="宋体" pitchFamily="2" charset="-122"/>
          <a:cs typeface="仿宋_GB231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ea typeface="宋体" pitchFamily="2" charset="-122"/>
          <a:cs typeface="仿宋_GB231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宋体" pitchFamily="2" charset="-122"/>
          <a:cs typeface="仿宋_GB231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981075"/>
            <a:ext cx="7489825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zh-CN" sz="3100" b="1" smtClean="0">
              <a:ea typeface="宋体" charset="-122"/>
              <a:cs typeface="仿宋_GB2312" pitchFamily="49" charset="-122"/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3100" b="1" smtClean="0">
              <a:ea typeface="宋体" charset="-122"/>
              <a:cs typeface="仿宋_GB2312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4800" b="1" smtClean="0">
                <a:solidFill>
                  <a:srgbClr val="0000E5"/>
                </a:solidFill>
                <a:ea typeface="黑体" pitchFamily="2" charset="-122"/>
                <a:cs typeface="仿宋_GB2312" pitchFamily="49" charset="-122"/>
              </a:rPr>
              <a:t>自我陈述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3100" b="1" smtClean="0">
                <a:solidFill>
                  <a:schemeClr val="hlink"/>
                </a:solidFill>
                <a:ea typeface="宋体" charset="-122"/>
                <a:cs typeface="仿宋_GB2312" pitchFamily="49" charset="-122"/>
              </a:rPr>
              <a:t>    </a:t>
            </a:r>
            <a:endParaRPr lang="zh-CN" altLang="en-US" sz="2800" b="1" smtClean="0">
              <a:solidFill>
                <a:schemeClr val="hlink"/>
              </a:solidFill>
              <a:ea typeface="宋体" charset="-122"/>
              <a:cs typeface="仿宋_GB2312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800" b="1" smtClean="0">
                <a:solidFill>
                  <a:schemeClr val="hlink"/>
                </a:solidFill>
                <a:ea typeface="宋体" charset="-122"/>
                <a:cs typeface="仿宋_GB2312" pitchFamily="49" charset="-122"/>
              </a:rPr>
              <a:t>（第一志愿：保卫处副处长）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000" b="1" smtClean="0">
                <a:solidFill>
                  <a:schemeClr val="hlink"/>
                </a:solidFill>
                <a:ea typeface="宋体" charset="-122"/>
                <a:cs typeface="仿宋_GB2312" pitchFamily="49" charset="-122"/>
              </a:rPr>
              <a:t>                             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3200" b="1" smtClean="0">
                <a:solidFill>
                  <a:srgbClr val="0000E5"/>
                </a:solidFill>
                <a:ea typeface="华文行楷" pitchFamily="2" charset="-122"/>
                <a:cs typeface="仿宋_GB2312" pitchFamily="49" charset="-122"/>
              </a:rPr>
              <a:t>叶卫树</a:t>
            </a:r>
          </a:p>
          <a:p>
            <a:pPr eaLnBrk="1" hangingPunct="1">
              <a:lnSpc>
                <a:spcPct val="90000"/>
              </a:lnSpc>
            </a:pPr>
            <a:endParaRPr lang="zh-CN" altLang="en-US" sz="2400" b="1" smtClean="0">
              <a:solidFill>
                <a:schemeClr val="hlink"/>
              </a:solidFill>
              <a:ea typeface="华文行楷" pitchFamily="2" charset="-122"/>
              <a:cs typeface="仿宋_GB2312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b="1" smtClean="0">
                <a:solidFill>
                  <a:schemeClr val="hlink"/>
                </a:solidFill>
                <a:ea typeface="宋体" charset="-122"/>
                <a:cs typeface="仿宋_GB2312" pitchFamily="49" charset="-122"/>
              </a:rPr>
              <a:t> </a:t>
            </a:r>
            <a:r>
              <a:rPr lang="en-US" altLang="zh-CN" sz="2400" b="1" smtClean="0">
                <a:solidFill>
                  <a:srgbClr val="0000E5"/>
                </a:solidFill>
                <a:ea typeface="宋体" charset="-122"/>
                <a:cs typeface="仿宋_GB2312" pitchFamily="49" charset="-122"/>
              </a:rPr>
              <a:t>2014</a:t>
            </a:r>
            <a:r>
              <a:rPr lang="zh-CN" altLang="en-US" sz="2400" b="1" smtClean="0">
                <a:solidFill>
                  <a:srgbClr val="0000E5"/>
                </a:solidFill>
                <a:ea typeface="宋体" charset="-122"/>
                <a:cs typeface="仿宋_GB2312" pitchFamily="49" charset="-122"/>
              </a:rPr>
              <a:t>年</a:t>
            </a:r>
            <a:r>
              <a:rPr lang="en-US" altLang="zh-CN" sz="2400" b="1" smtClean="0">
                <a:solidFill>
                  <a:srgbClr val="0000E5"/>
                </a:solidFill>
                <a:ea typeface="宋体" charset="-122"/>
                <a:cs typeface="仿宋_GB2312" pitchFamily="49" charset="-122"/>
              </a:rPr>
              <a:t>3</a:t>
            </a:r>
            <a:r>
              <a:rPr lang="zh-CN" altLang="en-US" sz="2400" b="1" smtClean="0">
                <a:solidFill>
                  <a:srgbClr val="0000E5"/>
                </a:solidFill>
                <a:ea typeface="宋体" charset="-122"/>
                <a:cs typeface="仿宋_GB2312" pitchFamily="49" charset="-122"/>
              </a:rPr>
              <a:t>月</a:t>
            </a:r>
            <a:endParaRPr lang="zh-CN" altLang="en-US" sz="2400" smtClean="0">
              <a:solidFill>
                <a:srgbClr val="0000E5"/>
              </a:solidFill>
              <a:ea typeface="宋体" charset="-122"/>
              <a:cs typeface="仿宋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268413" y="412750"/>
            <a:ext cx="76438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zh-CN" altLang="en-US" sz="38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/>
                <a:ea typeface="华文中宋"/>
                <a:cs typeface="华文中宋"/>
              </a:rPr>
              <a:t>五、履职承诺</a:t>
            </a:r>
          </a:p>
        </p:txBody>
      </p:sp>
      <p:grpSp>
        <p:nvGrpSpPr>
          <p:cNvPr id="24578" name="Group 5"/>
          <p:cNvGrpSpPr>
            <a:grpSpLocks/>
          </p:cNvGrpSpPr>
          <p:nvPr/>
        </p:nvGrpSpPr>
        <p:grpSpPr bwMode="auto">
          <a:xfrm>
            <a:off x="1042988" y="3789363"/>
            <a:ext cx="1905000" cy="2286000"/>
            <a:chOff x="576" y="2476"/>
            <a:chExt cx="995" cy="1304"/>
          </a:xfrm>
        </p:grpSpPr>
        <p:grpSp>
          <p:nvGrpSpPr>
            <p:cNvPr id="24619" name="Group 6"/>
            <p:cNvGrpSpPr>
              <a:grpSpLocks/>
            </p:cNvGrpSpPr>
            <p:nvPr/>
          </p:nvGrpSpPr>
          <p:grpSpPr bwMode="auto">
            <a:xfrm>
              <a:off x="576" y="2476"/>
              <a:ext cx="936" cy="953"/>
              <a:chOff x="624" y="1583"/>
              <a:chExt cx="1248" cy="1294"/>
            </a:xfrm>
          </p:grpSpPr>
          <p:grpSp>
            <p:nvGrpSpPr>
              <p:cNvPr id="24621" name="Group 7"/>
              <p:cNvGrpSpPr>
                <a:grpSpLocks/>
              </p:cNvGrpSpPr>
              <p:nvPr/>
            </p:nvGrpSpPr>
            <p:grpSpPr bwMode="auto">
              <a:xfrm>
                <a:off x="624" y="1583"/>
                <a:ext cx="1248" cy="1294"/>
                <a:chOff x="2016" y="1920"/>
                <a:chExt cx="1680" cy="1678"/>
              </a:xfrm>
            </p:grpSpPr>
            <p:sp>
              <p:nvSpPr>
                <p:cNvPr id="57" name="Oval 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3529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24624" name="Freeform 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116 w 1321"/>
                    <a:gd name="T1" fmla="*/ 158 h 712"/>
                    <a:gd name="T2" fmla="*/ 1130 w 1321"/>
                    <a:gd name="T3" fmla="*/ 175 h 712"/>
                    <a:gd name="T4" fmla="*/ 1133 w 1321"/>
                    <a:gd name="T5" fmla="*/ 191 h 712"/>
                    <a:gd name="T6" fmla="*/ 1128 w 1321"/>
                    <a:gd name="T7" fmla="*/ 204 h 712"/>
                    <a:gd name="T8" fmla="*/ 1114 w 1321"/>
                    <a:gd name="T9" fmla="*/ 216 h 712"/>
                    <a:gd name="T10" fmla="*/ 1092 w 1321"/>
                    <a:gd name="T11" fmla="*/ 229 h 712"/>
                    <a:gd name="T12" fmla="*/ 1063 w 1321"/>
                    <a:gd name="T13" fmla="*/ 239 h 712"/>
                    <a:gd name="T14" fmla="*/ 1026 w 1321"/>
                    <a:gd name="T15" fmla="*/ 248 h 712"/>
                    <a:gd name="T16" fmla="*/ 985 w 1321"/>
                    <a:gd name="T17" fmla="*/ 257 h 712"/>
                    <a:gd name="T18" fmla="*/ 937 w 1321"/>
                    <a:gd name="T19" fmla="*/ 264 h 712"/>
                    <a:gd name="T20" fmla="*/ 885 w 1321"/>
                    <a:gd name="T21" fmla="*/ 270 h 712"/>
                    <a:gd name="T22" fmla="*/ 830 w 1321"/>
                    <a:gd name="T23" fmla="*/ 273 h 712"/>
                    <a:gd name="T24" fmla="*/ 769 w 1321"/>
                    <a:gd name="T25" fmla="*/ 279 h 712"/>
                    <a:gd name="T26" fmla="*/ 707 w 1321"/>
                    <a:gd name="T27" fmla="*/ 280 h 712"/>
                    <a:gd name="T28" fmla="*/ 683 w 1321"/>
                    <a:gd name="T29" fmla="*/ 281 h 712"/>
                    <a:gd name="T30" fmla="*/ 409 w 1321"/>
                    <a:gd name="T31" fmla="*/ 281 h 712"/>
                    <a:gd name="T32" fmla="*/ 405 w 1321"/>
                    <a:gd name="T33" fmla="*/ 281 h 712"/>
                    <a:gd name="T34" fmla="*/ 351 w 1321"/>
                    <a:gd name="T35" fmla="*/ 280 h 712"/>
                    <a:gd name="T36" fmla="*/ 299 w 1321"/>
                    <a:gd name="T37" fmla="*/ 279 h 712"/>
                    <a:gd name="T38" fmla="*/ 250 w 1321"/>
                    <a:gd name="T39" fmla="*/ 275 h 712"/>
                    <a:gd name="T40" fmla="*/ 203 w 1321"/>
                    <a:gd name="T41" fmla="*/ 272 h 712"/>
                    <a:gd name="T42" fmla="*/ 161 w 1321"/>
                    <a:gd name="T43" fmla="*/ 267 h 712"/>
                    <a:gd name="T44" fmla="*/ 122 w 1321"/>
                    <a:gd name="T45" fmla="*/ 261 h 712"/>
                    <a:gd name="T46" fmla="*/ 86 w 1321"/>
                    <a:gd name="T47" fmla="*/ 256 h 712"/>
                    <a:gd name="T48" fmla="*/ 59 w 1321"/>
                    <a:gd name="T49" fmla="*/ 249 h 712"/>
                    <a:gd name="T50" fmla="*/ 31 w 1321"/>
                    <a:gd name="T51" fmla="*/ 240 h 712"/>
                    <a:gd name="T52" fmla="*/ 18 w 1321"/>
                    <a:gd name="T53" fmla="*/ 230 h 712"/>
                    <a:gd name="T54" fmla="*/ 6 w 1321"/>
                    <a:gd name="T55" fmla="*/ 219 h 712"/>
                    <a:gd name="T56" fmla="*/ 0 w 1321"/>
                    <a:gd name="T57" fmla="*/ 207 h 712"/>
                    <a:gd name="T58" fmla="*/ 0 w 1321"/>
                    <a:gd name="T59" fmla="*/ 206 h 712"/>
                    <a:gd name="T60" fmla="*/ 4 w 1321"/>
                    <a:gd name="T61" fmla="*/ 191 h 712"/>
                    <a:gd name="T62" fmla="*/ 16 w 1321"/>
                    <a:gd name="T63" fmla="*/ 176 h 712"/>
                    <a:gd name="T64" fmla="*/ 43 w 1321"/>
                    <a:gd name="T65" fmla="*/ 146 h 712"/>
                    <a:gd name="T66" fmla="*/ 78 w 1321"/>
                    <a:gd name="T67" fmla="*/ 118 h 712"/>
                    <a:gd name="T68" fmla="*/ 126 w 1321"/>
                    <a:gd name="T69" fmla="*/ 93 h 712"/>
                    <a:gd name="T70" fmla="*/ 175 w 1321"/>
                    <a:gd name="T71" fmla="*/ 69 h 712"/>
                    <a:gd name="T72" fmla="*/ 231 w 1321"/>
                    <a:gd name="T73" fmla="*/ 48 h 712"/>
                    <a:gd name="T74" fmla="*/ 293 w 1321"/>
                    <a:gd name="T75" fmla="*/ 33 h 712"/>
                    <a:gd name="T76" fmla="*/ 356 w 1321"/>
                    <a:gd name="T77" fmla="*/ 18 h 712"/>
                    <a:gd name="T78" fmla="*/ 427 w 1321"/>
                    <a:gd name="T79" fmla="*/ 9 h 712"/>
                    <a:gd name="T80" fmla="*/ 498 w 1321"/>
                    <a:gd name="T81" fmla="*/ 4 h 712"/>
                    <a:gd name="T82" fmla="*/ 573 w 1321"/>
                    <a:gd name="T83" fmla="*/ 0 h 712"/>
                    <a:gd name="T84" fmla="*/ 573 w 1321"/>
                    <a:gd name="T85" fmla="*/ 0 h 712"/>
                    <a:gd name="T86" fmla="*/ 651 w 1321"/>
                    <a:gd name="T87" fmla="*/ 4 h 712"/>
                    <a:gd name="T88" fmla="*/ 727 w 1321"/>
                    <a:gd name="T89" fmla="*/ 9 h 712"/>
                    <a:gd name="T90" fmla="*/ 800 w 1321"/>
                    <a:gd name="T91" fmla="*/ 20 h 712"/>
                    <a:gd name="T92" fmla="*/ 867 w 1321"/>
                    <a:gd name="T93" fmla="*/ 36 h 712"/>
                    <a:gd name="T94" fmla="*/ 929 w 1321"/>
                    <a:gd name="T95" fmla="*/ 54 h 712"/>
                    <a:gd name="T96" fmla="*/ 986 w 1321"/>
                    <a:gd name="T97" fmla="*/ 77 h 712"/>
                    <a:gd name="T98" fmla="*/ 1037 w 1321"/>
                    <a:gd name="T99" fmla="*/ 101 h 712"/>
                    <a:gd name="T100" fmla="*/ 1080 w 1321"/>
                    <a:gd name="T101" fmla="*/ 128 h 712"/>
                    <a:gd name="T102" fmla="*/ 1116 w 1321"/>
                    <a:gd name="T103" fmla="*/ 158 h 712"/>
                    <a:gd name="T104" fmla="*/ 1116 w 1321"/>
                    <a:gd name="T105" fmla="*/ 158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4622" name="Text Box 10"/>
              <p:cNvSpPr txBox="1">
                <a:spLocks noChangeArrowheads="1"/>
              </p:cNvSpPr>
              <p:nvPr/>
            </p:nvSpPr>
            <p:spPr bwMode="gray">
              <a:xfrm>
                <a:off x="1179" y="2235"/>
                <a:ext cx="128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endParaRPr lang="zh-CN" altLang="en-US" b="1"/>
              </a:p>
            </p:txBody>
          </p:sp>
        </p:grpSp>
        <p:sp>
          <p:nvSpPr>
            <p:cNvPr id="24620" name="Oval 11"/>
            <p:cNvSpPr>
              <a:spLocks noChangeArrowheads="1"/>
            </p:cNvSpPr>
            <p:nvPr/>
          </p:nvSpPr>
          <p:spPr bwMode="gray">
            <a:xfrm>
              <a:off x="576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59" name="AutoShape 3"/>
          <p:cNvSpPr>
            <a:spLocks noChangeArrowheads="1"/>
          </p:cNvSpPr>
          <p:nvPr/>
        </p:nvSpPr>
        <p:spPr bwMode="gray">
          <a:xfrm>
            <a:off x="1979613" y="2349500"/>
            <a:ext cx="5207000" cy="2576513"/>
          </a:xfrm>
          <a:prstGeom prst="upArrow">
            <a:avLst>
              <a:gd name="adj1" fmla="val 57824"/>
              <a:gd name="adj2" fmla="val 54398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60" name="AutoShape 4"/>
          <p:cNvSpPr>
            <a:spLocks noChangeArrowheads="1"/>
          </p:cNvSpPr>
          <p:nvPr/>
        </p:nvSpPr>
        <p:spPr bwMode="gray">
          <a:xfrm>
            <a:off x="1763713" y="1628775"/>
            <a:ext cx="5451475" cy="5397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shade val="48627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8627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3600" b="1" dirty="0"/>
              <a:t>竭力为师生做好安全服务</a:t>
            </a:r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1042988" y="3789363"/>
            <a:ext cx="1905000" cy="2286000"/>
            <a:chOff x="576" y="2476"/>
            <a:chExt cx="995" cy="1304"/>
          </a:xfrm>
        </p:grpSpPr>
        <p:grpSp>
          <p:nvGrpSpPr>
            <p:cNvPr id="24613" name="Group 6"/>
            <p:cNvGrpSpPr>
              <a:grpSpLocks/>
            </p:cNvGrpSpPr>
            <p:nvPr/>
          </p:nvGrpSpPr>
          <p:grpSpPr bwMode="auto">
            <a:xfrm>
              <a:off x="576" y="2476"/>
              <a:ext cx="936" cy="953"/>
              <a:chOff x="624" y="1583"/>
              <a:chExt cx="1248" cy="1294"/>
            </a:xfrm>
          </p:grpSpPr>
          <p:grpSp>
            <p:nvGrpSpPr>
              <p:cNvPr id="24615" name="Group 7"/>
              <p:cNvGrpSpPr>
                <a:grpSpLocks/>
              </p:cNvGrpSpPr>
              <p:nvPr/>
            </p:nvGrpSpPr>
            <p:grpSpPr bwMode="auto">
              <a:xfrm>
                <a:off x="624" y="1583"/>
                <a:ext cx="1248" cy="1294"/>
                <a:chOff x="2016" y="1920"/>
                <a:chExt cx="1680" cy="1678"/>
              </a:xfrm>
            </p:grpSpPr>
            <p:sp>
              <p:nvSpPr>
                <p:cNvPr id="66" name="Oval 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3529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24618" name="Freeform 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116 w 1321"/>
                    <a:gd name="T1" fmla="*/ 158 h 712"/>
                    <a:gd name="T2" fmla="*/ 1130 w 1321"/>
                    <a:gd name="T3" fmla="*/ 175 h 712"/>
                    <a:gd name="T4" fmla="*/ 1133 w 1321"/>
                    <a:gd name="T5" fmla="*/ 191 h 712"/>
                    <a:gd name="T6" fmla="*/ 1128 w 1321"/>
                    <a:gd name="T7" fmla="*/ 204 h 712"/>
                    <a:gd name="T8" fmla="*/ 1114 w 1321"/>
                    <a:gd name="T9" fmla="*/ 216 h 712"/>
                    <a:gd name="T10" fmla="*/ 1092 w 1321"/>
                    <a:gd name="T11" fmla="*/ 229 h 712"/>
                    <a:gd name="T12" fmla="*/ 1063 w 1321"/>
                    <a:gd name="T13" fmla="*/ 239 h 712"/>
                    <a:gd name="T14" fmla="*/ 1026 w 1321"/>
                    <a:gd name="T15" fmla="*/ 248 h 712"/>
                    <a:gd name="T16" fmla="*/ 985 w 1321"/>
                    <a:gd name="T17" fmla="*/ 257 h 712"/>
                    <a:gd name="T18" fmla="*/ 937 w 1321"/>
                    <a:gd name="T19" fmla="*/ 264 h 712"/>
                    <a:gd name="T20" fmla="*/ 885 w 1321"/>
                    <a:gd name="T21" fmla="*/ 270 h 712"/>
                    <a:gd name="T22" fmla="*/ 830 w 1321"/>
                    <a:gd name="T23" fmla="*/ 273 h 712"/>
                    <a:gd name="T24" fmla="*/ 769 w 1321"/>
                    <a:gd name="T25" fmla="*/ 279 h 712"/>
                    <a:gd name="T26" fmla="*/ 707 w 1321"/>
                    <a:gd name="T27" fmla="*/ 280 h 712"/>
                    <a:gd name="T28" fmla="*/ 683 w 1321"/>
                    <a:gd name="T29" fmla="*/ 281 h 712"/>
                    <a:gd name="T30" fmla="*/ 409 w 1321"/>
                    <a:gd name="T31" fmla="*/ 281 h 712"/>
                    <a:gd name="T32" fmla="*/ 405 w 1321"/>
                    <a:gd name="T33" fmla="*/ 281 h 712"/>
                    <a:gd name="T34" fmla="*/ 351 w 1321"/>
                    <a:gd name="T35" fmla="*/ 280 h 712"/>
                    <a:gd name="T36" fmla="*/ 299 w 1321"/>
                    <a:gd name="T37" fmla="*/ 279 h 712"/>
                    <a:gd name="T38" fmla="*/ 250 w 1321"/>
                    <a:gd name="T39" fmla="*/ 275 h 712"/>
                    <a:gd name="T40" fmla="*/ 203 w 1321"/>
                    <a:gd name="T41" fmla="*/ 272 h 712"/>
                    <a:gd name="T42" fmla="*/ 161 w 1321"/>
                    <a:gd name="T43" fmla="*/ 267 h 712"/>
                    <a:gd name="T44" fmla="*/ 122 w 1321"/>
                    <a:gd name="T45" fmla="*/ 261 h 712"/>
                    <a:gd name="T46" fmla="*/ 86 w 1321"/>
                    <a:gd name="T47" fmla="*/ 256 h 712"/>
                    <a:gd name="T48" fmla="*/ 59 w 1321"/>
                    <a:gd name="T49" fmla="*/ 249 h 712"/>
                    <a:gd name="T50" fmla="*/ 31 w 1321"/>
                    <a:gd name="T51" fmla="*/ 240 h 712"/>
                    <a:gd name="T52" fmla="*/ 18 w 1321"/>
                    <a:gd name="T53" fmla="*/ 230 h 712"/>
                    <a:gd name="T54" fmla="*/ 6 w 1321"/>
                    <a:gd name="T55" fmla="*/ 219 h 712"/>
                    <a:gd name="T56" fmla="*/ 0 w 1321"/>
                    <a:gd name="T57" fmla="*/ 207 h 712"/>
                    <a:gd name="T58" fmla="*/ 0 w 1321"/>
                    <a:gd name="T59" fmla="*/ 206 h 712"/>
                    <a:gd name="T60" fmla="*/ 4 w 1321"/>
                    <a:gd name="T61" fmla="*/ 191 h 712"/>
                    <a:gd name="T62" fmla="*/ 16 w 1321"/>
                    <a:gd name="T63" fmla="*/ 176 h 712"/>
                    <a:gd name="T64" fmla="*/ 43 w 1321"/>
                    <a:gd name="T65" fmla="*/ 146 h 712"/>
                    <a:gd name="T66" fmla="*/ 78 w 1321"/>
                    <a:gd name="T67" fmla="*/ 118 h 712"/>
                    <a:gd name="T68" fmla="*/ 126 w 1321"/>
                    <a:gd name="T69" fmla="*/ 93 h 712"/>
                    <a:gd name="T70" fmla="*/ 175 w 1321"/>
                    <a:gd name="T71" fmla="*/ 69 h 712"/>
                    <a:gd name="T72" fmla="*/ 231 w 1321"/>
                    <a:gd name="T73" fmla="*/ 48 h 712"/>
                    <a:gd name="T74" fmla="*/ 293 w 1321"/>
                    <a:gd name="T75" fmla="*/ 33 h 712"/>
                    <a:gd name="T76" fmla="*/ 356 w 1321"/>
                    <a:gd name="T77" fmla="*/ 18 h 712"/>
                    <a:gd name="T78" fmla="*/ 427 w 1321"/>
                    <a:gd name="T79" fmla="*/ 9 h 712"/>
                    <a:gd name="T80" fmla="*/ 498 w 1321"/>
                    <a:gd name="T81" fmla="*/ 4 h 712"/>
                    <a:gd name="T82" fmla="*/ 573 w 1321"/>
                    <a:gd name="T83" fmla="*/ 0 h 712"/>
                    <a:gd name="T84" fmla="*/ 573 w 1321"/>
                    <a:gd name="T85" fmla="*/ 0 h 712"/>
                    <a:gd name="T86" fmla="*/ 651 w 1321"/>
                    <a:gd name="T87" fmla="*/ 4 h 712"/>
                    <a:gd name="T88" fmla="*/ 727 w 1321"/>
                    <a:gd name="T89" fmla="*/ 9 h 712"/>
                    <a:gd name="T90" fmla="*/ 800 w 1321"/>
                    <a:gd name="T91" fmla="*/ 20 h 712"/>
                    <a:gd name="T92" fmla="*/ 867 w 1321"/>
                    <a:gd name="T93" fmla="*/ 36 h 712"/>
                    <a:gd name="T94" fmla="*/ 929 w 1321"/>
                    <a:gd name="T95" fmla="*/ 54 h 712"/>
                    <a:gd name="T96" fmla="*/ 986 w 1321"/>
                    <a:gd name="T97" fmla="*/ 77 h 712"/>
                    <a:gd name="T98" fmla="*/ 1037 w 1321"/>
                    <a:gd name="T99" fmla="*/ 101 h 712"/>
                    <a:gd name="T100" fmla="*/ 1080 w 1321"/>
                    <a:gd name="T101" fmla="*/ 128 h 712"/>
                    <a:gd name="T102" fmla="*/ 1116 w 1321"/>
                    <a:gd name="T103" fmla="*/ 158 h 712"/>
                    <a:gd name="T104" fmla="*/ 1116 w 1321"/>
                    <a:gd name="T105" fmla="*/ 158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4616" name="Text Box 10"/>
              <p:cNvSpPr txBox="1">
                <a:spLocks noChangeArrowheads="1"/>
              </p:cNvSpPr>
              <p:nvPr/>
            </p:nvSpPr>
            <p:spPr bwMode="gray">
              <a:xfrm>
                <a:off x="1179" y="2235"/>
                <a:ext cx="128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endParaRPr lang="zh-CN" altLang="en-US" b="1"/>
              </a:p>
            </p:txBody>
          </p:sp>
        </p:grpSp>
        <p:sp>
          <p:nvSpPr>
            <p:cNvPr id="24614" name="Oval 11"/>
            <p:cNvSpPr>
              <a:spLocks noChangeArrowheads="1"/>
            </p:cNvSpPr>
            <p:nvPr/>
          </p:nvSpPr>
          <p:spPr bwMode="gray">
            <a:xfrm>
              <a:off x="576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24582" name="Group 12"/>
          <p:cNvGrpSpPr>
            <a:grpSpLocks/>
          </p:cNvGrpSpPr>
          <p:nvPr/>
        </p:nvGrpSpPr>
        <p:grpSpPr bwMode="auto">
          <a:xfrm>
            <a:off x="3708400" y="3716338"/>
            <a:ext cx="1981200" cy="2438400"/>
            <a:chOff x="1776" y="2476"/>
            <a:chExt cx="1019" cy="1304"/>
          </a:xfrm>
        </p:grpSpPr>
        <p:grpSp>
          <p:nvGrpSpPr>
            <p:cNvPr id="24608" name="Group 13"/>
            <p:cNvGrpSpPr>
              <a:grpSpLocks/>
            </p:cNvGrpSpPr>
            <p:nvPr/>
          </p:nvGrpSpPr>
          <p:grpSpPr bwMode="auto">
            <a:xfrm>
              <a:off x="1776" y="2476"/>
              <a:ext cx="960" cy="957"/>
              <a:chOff x="2016" y="1920"/>
              <a:chExt cx="1680" cy="1678"/>
            </a:xfrm>
          </p:grpSpPr>
          <p:sp>
            <p:nvSpPr>
              <p:cNvPr id="72" name="Oval 14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78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3" name="Freeform 15"/>
              <p:cNvSpPr>
                <a:spLocks/>
              </p:cNvSpPr>
              <p:nvPr/>
            </p:nvSpPr>
            <p:spPr bwMode="gray">
              <a:xfrm>
                <a:off x="2207" y="1948"/>
                <a:ext cx="1297" cy="633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24609" name="Text Box 16"/>
            <p:cNvSpPr txBox="1">
              <a:spLocks noChangeArrowheads="1"/>
            </p:cNvSpPr>
            <p:nvPr/>
          </p:nvSpPr>
          <p:spPr bwMode="gray">
            <a:xfrm>
              <a:off x="1824" y="2936"/>
              <a:ext cx="864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zh-CN" altLang="en-US" b="1"/>
                <a:t>整合资源</a:t>
              </a:r>
            </a:p>
            <a:p>
              <a:pPr algn="ctr" eaLnBrk="0" hangingPunct="0"/>
              <a:r>
                <a:rPr lang="zh-CN" altLang="en-US" b="1"/>
                <a:t>科学管理</a:t>
              </a:r>
            </a:p>
          </p:txBody>
        </p:sp>
        <p:sp>
          <p:nvSpPr>
            <p:cNvPr id="24610" name="Oval 17"/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24583" name="Group 18"/>
          <p:cNvGrpSpPr>
            <a:grpSpLocks/>
          </p:cNvGrpSpPr>
          <p:nvPr/>
        </p:nvGrpSpPr>
        <p:grpSpPr bwMode="auto">
          <a:xfrm>
            <a:off x="6300788" y="3789363"/>
            <a:ext cx="1981200" cy="2362200"/>
            <a:chOff x="3072" y="2448"/>
            <a:chExt cx="1028" cy="1332"/>
          </a:xfrm>
        </p:grpSpPr>
        <p:grpSp>
          <p:nvGrpSpPr>
            <p:cNvPr id="24603" name="Group 19"/>
            <p:cNvGrpSpPr>
              <a:grpSpLocks/>
            </p:cNvGrpSpPr>
            <p:nvPr/>
          </p:nvGrpSpPr>
          <p:grpSpPr bwMode="auto">
            <a:xfrm>
              <a:off x="3072" y="2448"/>
              <a:ext cx="959" cy="958"/>
              <a:chOff x="2016" y="1920"/>
              <a:chExt cx="1678" cy="1680"/>
            </a:xfrm>
          </p:grpSpPr>
          <p:sp>
            <p:nvSpPr>
              <p:cNvPr id="78" name="Oval 20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78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9" name="Freeform 21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24604" name="Text Box 22"/>
            <p:cNvSpPr txBox="1">
              <a:spLocks noChangeArrowheads="1"/>
            </p:cNvSpPr>
            <p:nvPr/>
          </p:nvSpPr>
          <p:spPr bwMode="gray">
            <a:xfrm>
              <a:off x="3120" y="2908"/>
              <a:ext cx="864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zh-CN" altLang="en-US" b="1"/>
                <a:t>勤政廉洁</a:t>
              </a:r>
            </a:p>
            <a:p>
              <a:pPr algn="ctr" eaLnBrk="0" hangingPunct="0"/>
              <a:r>
                <a:rPr lang="zh-CN" altLang="en-US" b="1"/>
                <a:t>勤学善思</a:t>
              </a:r>
            </a:p>
          </p:txBody>
        </p:sp>
        <p:sp>
          <p:nvSpPr>
            <p:cNvPr id="24605" name="Oval 23"/>
            <p:cNvSpPr>
              <a:spLocks noChangeArrowheads="1"/>
            </p:cNvSpPr>
            <p:nvPr/>
          </p:nvSpPr>
          <p:spPr bwMode="gray">
            <a:xfrm>
              <a:off x="3105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24584" name="Rectangle 24"/>
          <p:cNvSpPr>
            <a:spLocks noChangeArrowheads="1"/>
          </p:cNvSpPr>
          <p:nvPr/>
        </p:nvSpPr>
        <p:spPr bwMode="auto">
          <a:xfrm>
            <a:off x="1331913" y="4508500"/>
            <a:ext cx="1349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/>
              <a:t>立足本职</a:t>
            </a:r>
          </a:p>
          <a:p>
            <a:r>
              <a:rPr lang="zh-CN" altLang="en-US" b="1"/>
              <a:t>爱岗敬业</a:t>
            </a:r>
          </a:p>
        </p:txBody>
      </p:sp>
      <p:grpSp>
        <p:nvGrpSpPr>
          <p:cNvPr id="24585" name="Group 12"/>
          <p:cNvGrpSpPr>
            <a:grpSpLocks/>
          </p:cNvGrpSpPr>
          <p:nvPr/>
        </p:nvGrpSpPr>
        <p:grpSpPr bwMode="auto">
          <a:xfrm>
            <a:off x="3708400" y="3716338"/>
            <a:ext cx="1981200" cy="2438400"/>
            <a:chOff x="1776" y="2476"/>
            <a:chExt cx="1019" cy="1304"/>
          </a:xfrm>
        </p:grpSpPr>
        <p:grpSp>
          <p:nvGrpSpPr>
            <p:cNvPr id="24598" name="Group 13"/>
            <p:cNvGrpSpPr>
              <a:grpSpLocks/>
            </p:cNvGrpSpPr>
            <p:nvPr/>
          </p:nvGrpSpPr>
          <p:grpSpPr bwMode="auto">
            <a:xfrm>
              <a:off x="1776" y="2476"/>
              <a:ext cx="960" cy="957"/>
              <a:chOff x="2016" y="1920"/>
              <a:chExt cx="1680" cy="1678"/>
            </a:xfrm>
          </p:grpSpPr>
          <p:sp>
            <p:nvSpPr>
              <p:cNvPr id="85" name="Oval 14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78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6" name="Freeform 15"/>
              <p:cNvSpPr>
                <a:spLocks/>
              </p:cNvSpPr>
              <p:nvPr/>
            </p:nvSpPr>
            <p:spPr bwMode="gray">
              <a:xfrm>
                <a:off x="2207" y="1948"/>
                <a:ext cx="1297" cy="633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24599" name="Text Box 16"/>
            <p:cNvSpPr txBox="1">
              <a:spLocks noChangeArrowheads="1"/>
            </p:cNvSpPr>
            <p:nvPr/>
          </p:nvSpPr>
          <p:spPr bwMode="gray">
            <a:xfrm>
              <a:off x="1824" y="2936"/>
              <a:ext cx="864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zh-CN" altLang="en-US" b="1"/>
                <a:t>整合资源</a:t>
              </a:r>
            </a:p>
            <a:p>
              <a:pPr algn="ctr" eaLnBrk="0" hangingPunct="0"/>
              <a:r>
                <a:rPr lang="zh-CN" altLang="en-US" b="1"/>
                <a:t>科学管理</a:t>
              </a:r>
            </a:p>
          </p:txBody>
        </p:sp>
        <p:sp>
          <p:nvSpPr>
            <p:cNvPr id="24600" name="Oval 17"/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24586" name="Group 18"/>
          <p:cNvGrpSpPr>
            <a:grpSpLocks/>
          </p:cNvGrpSpPr>
          <p:nvPr/>
        </p:nvGrpSpPr>
        <p:grpSpPr bwMode="auto">
          <a:xfrm>
            <a:off x="6300788" y="3789363"/>
            <a:ext cx="1981200" cy="2362200"/>
            <a:chOff x="3072" y="2448"/>
            <a:chExt cx="1028" cy="1332"/>
          </a:xfrm>
        </p:grpSpPr>
        <p:grpSp>
          <p:nvGrpSpPr>
            <p:cNvPr id="24593" name="Group 19"/>
            <p:cNvGrpSpPr>
              <a:grpSpLocks/>
            </p:cNvGrpSpPr>
            <p:nvPr/>
          </p:nvGrpSpPr>
          <p:grpSpPr bwMode="auto">
            <a:xfrm>
              <a:off x="3072" y="2448"/>
              <a:ext cx="959" cy="958"/>
              <a:chOff x="2016" y="1920"/>
              <a:chExt cx="1678" cy="1680"/>
            </a:xfrm>
          </p:grpSpPr>
          <p:sp>
            <p:nvSpPr>
              <p:cNvPr id="91" name="Oval 20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78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2" name="Freeform 21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24594" name="Text Box 22"/>
            <p:cNvSpPr txBox="1">
              <a:spLocks noChangeArrowheads="1"/>
            </p:cNvSpPr>
            <p:nvPr/>
          </p:nvSpPr>
          <p:spPr bwMode="gray">
            <a:xfrm>
              <a:off x="3120" y="2908"/>
              <a:ext cx="864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zh-CN" altLang="en-US" b="1"/>
                <a:t>勤政廉洁</a:t>
              </a:r>
            </a:p>
            <a:p>
              <a:pPr algn="ctr" eaLnBrk="0" hangingPunct="0"/>
              <a:r>
                <a:rPr lang="zh-CN" altLang="en-US" b="1"/>
                <a:t>勤学善思</a:t>
              </a:r>
            </a:p>
          </p:txBody>
        </p:sp>
        <p:sp>
          <p:nvSpPr>
            <p:cNvPr id="24595" name="Oval 23"/>
            <p:cNvSpPr>
              <a:spLocks noChangeArrowheads="1"/>
            </p:cNvSpPr>
            <p:nvPr/>
          </p:nvSpPr>
          <p:spPr bwMode="gray">
            <a:xfrm>
              <a:off x="3105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24587" name="Group 12"/>
          <p:cNvGrpSpPr>
            <a:grpSpLocks/>
          </p:cNvGrpSpPr>
          <p:nvPr/>
        </p:nvGrpSpPr>
        <p:grpSpPr bwMode="auto">
          <a:xfrm>
            <a:off x="3708400" y="3716338"/>
            <a:ext cx="1981200" cy="2438400"/>
            <a:chOff x="1776" y="2476"/>
            <a:chExt cx="1019" cy="1304"/>
          </a:xfrm>
        </p:grpSpPr>
        <p:grpSp>
          <p:nvGrpSpPr>
            <p:cNvPr id="24588" name="Group 13"/>
            <p:cNvGrpSpPr>
              <a:grpSpLocks/>
            </p:cNvGrpSpPr>
            <p:nvPr/>
          </p:nvGrpSpPr>
          <p:grpSpPr bwMode="auto">
            <a:xfrm>
              <a:off x="1776" y="2476"/>
              <a:ext cx="960" cy="957"/>
              <a:chOff x="2016" y="1920"/>
              <a:chExt cx="1680" cy="1678"/>
            </a:xfrm>
          </p:grpSpPr>
          <p:sp>
            <p:nvSpPr>
              <p:cNvPr id="97" name="Oval 14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78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8" name="Freeform 15"/>
              <p:cNvSpPr>
                <a:spLocks/>
              </p:cNvSpPr>
              <p:nvPr/>
            </p:nvSpPr>
            <p:spPr bwMode="gray">
              <a:xfrm>
                <a:off x="2207" y="1948"/>
                <a:ext cx="1297" cy="633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24589" name="Text Box 16"/>
            <p:cNvSpPr txBox="1">
              <a:spLocks noChangeArrowheads="1"/>
            </p:cNvSpPr>
            <p:nvPr/>
          </p:nvSpPr>
          <p:spPr bwMode="gray">
            <a:xfrm>
              <a:off x="1824" y="2936"/>
              <a:ext cx="864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zh-CN" altLang="en-US" b="1"/>
                <a:t>整合资源</a:t>
              </a:r>
            </a:p>
            <a:p>
              <a:pPr algn="ctr" eaLnBrk="0" hangingPunct="0"/>
              <a:r>
                <a:rPr lang="zh-CN" altLang="en-US" b="1"/>
                <a:t>科学管理</a:t>
              </a:r>
            </a:p>
          </p:txBody>
        </p:sp>
        <p:sp>
          <p:nvSpPr>
            <p:cNvPr id="24590" name="Oval 17"/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0364" y="2928934"/>
            <a:ext cx="419858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7200" b="1" kern="10" dirty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7184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ea typeface="宋体" pitchFamily="2" charset="-122"/>
                <a:cs typeface="Arial"/>
              </a:rPr>
              <a:t>谢谢大家</a:t>
            </a:r>
            <a:r>
              <a:rPr lang="en-US" altLang="zh-CN" sz="7200" b="1" kern="10" dirty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7184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ea typeface="宋体" pitchFamily="2" charset="-122"/>
                <a:cs typeface="Arial"/>
              </a:rPr>
              <a:t>!</a:t>
            </a:r>
            <a:endParaRPr lang="zh-CN" altLang="en-US" sz="7200" b="1" kern="10" dirty="0">
              <a:ln w="28575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2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7184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ea typeface="宋体" pitchFamily="2" charset="-122"/>
              <a:cs typeface="Arial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3"/>
          <p:cNvSpPr>
            <a:spLocks noChangeArrowheads="1"/>
          </p:cNvSpPr>
          <p:nvPr/>
        </p:nvSpPr>
        <p:spPr bwMode="auto">
          <a:xfrm>
            <a:off x="5429250" y="1214438"/>
            <a:ext cx="3446463" cy="46180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zh-CN" altLang="zh-CN">
              <a:latin typeface="Verdana" pitchFamily="34" charset="0"/>
            </a:endParaRPr>
          </a:p>
        </p:txBody>
      </p:sp>
      <p:sp>
        <p:nvSpPr>
          <p:cNvPr id="16386" name="AutoShape 5"/>
          <p:cNvSpPr>
            <a:spLocks noChangeArrowheads="1"/>
          </p:cNvSpPr>
          <p:nvPr/>
        </p:nvSpPr>
        <p:spPr bwMode="auto">
          <a:xfrm>
            <a:off x="357188" y="1285875"/>
            <a:ext cx="3357562" cy="4546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zh-CN" altLang="zh-CN">
              <a:latin typeface="Verdana" pitchFamily="34" charset="0"/>
            </a:endParaRPr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500063" y="1868488"/>
            <a:ext cx="321468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800" b="1"/>
              <a:t>宁波高等专科学校工作</a:t>
            </a:r>
            <a:endParaRPr lang="en-US" altLang="zh-CN" sz="2800" b="1"/>
          </a:p>
          <a:p>
            <a:pPr eaLnBrk="0" hangingPunct="0"/>
            <a:endParaRPr lang="en-US" altLang="zh-CN"/>
          </a:p>
          <a:p>
            <a:pPr eaLnBrk="0" hangingPunct="0"/>
            <a:r>
              <a:rPr lang="en-US" altLang="zh-CN"/>
              <a:t>1996</a:t>
            </a:r>
            <a:r>
              <a:rPr lang="zh-CN" altLang="en-US"/>
              <a:t>年</a:t>
            </a:r>
            <a:r>
              <a:rPr lang="en-US" altLang="zh-CN"/>
              <a:t>8</a:t>
            </a:r>
            <a:r>
              <a:rPr lang="zh-CN" altLang="en-US"/>
              <a:t>月</a:t>
            </a:r>
            <a:r>
              <a:rPr lang="en-US" altLang="zh-CN"/>
              <a:t>-2001</a:t>
            </a:r>
            <a:r>
              <a:rPr lang="zh-CN" altLang="en-US"/>
              <a:t>年</a:t>
            </a:r>
            <a:r>
              <a:rPr lang="en-US" altLang="zh-CN"/>
              <a:t>6</a:t>
            </a:r>
            <a:r>
              <a:rPr lang="zh-CN" altLang="en-US"/>
              <a:t>月</a:t>
            </a:r>
            <a:endParaRPr lang="en-US" altLang="zh-CN" sz="1400">
              <a:solidFill>
                <a:srgbClr val="000000"/>
              </a:solidFill>
            </a:endParaRPr>
          </a:p>
        </p:txBody>
      </p:sp>
      <p:sp>
        <p:nvSpPr>
          <p:cNvPr id="69639" name="Freeform 7"/>
          <p:cNvSpPr>
            <a:spLocks/>
          </p:cNvSpPr>
          <p:nvPr/>
        </p:nvSpPr>
        <p:spPr bwMode="gray">
          <a:xfrm>
            <a:off x="3429000" y="785813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6389" name="AutoShape 8"/>
          <p:cNvSpPr>
            <a:spLocks noChangeAspect="1" noChangeArrowheads="1" noTextEdit="1"/>
          </p:cNvSpPr>
          <p:nvPr/>
        </p:nvSpPr>
        <p:spPr bwMode="gray">
          <a:xfrm flipH="1">
            <a:off x="4646613" y="1568450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9641" name="Freeform 9"/>
          <p:cNvSpPr>
            <a:spLocks/>
          </p:cNvSpPr>
          <p:nvPr/>
        </p:nvSpPr>
        <p:spPr bwMode="gray">
          <a:xfrm flipH="1">
            <a:off x="4643438" y="928688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6391" name="Text Box 19"/>
          <p:cNvSpPr txBox="1">
            <a:spLocks noChangeArrowheads="1"/>
          </p:cNvSpPr>
          <p:nvPr/>
        </p:nvSpPr>
        <p:spPr bwMode="auto">
          <a:xfrm>
            <a:off x="5572125" y="1428750"/>
            <a:ext cx="3143250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800" b="1"/>
              <a:t>浙江大学宁波理工学院</a:t>
            </a:r>
            <a:endParaRPr lang="en-US" altLang="zh-CN" sz="2800" b="1"/>
          </a:p>
          <a:p>
            <a:pPr eaLnBrk="0" hangingPunct="0"/>
            <a:endParaRPr lang="en-US" altLang="zh-CN" b="1">
              <a:solidFill>
                <a:srgbClr val="000000"/>
              </a:solidFill>
            </a:endParaRPr>
          </a:p>
          <a:p>
            <a:pPr eaLnBrk="0" hangingPunct="0"/>
            <a:r>
              <a:rPr lang="en-US" altLang="zh-CN" b="1">
                <a:solidFill>
                  <a:srgbClr val="000000"/>
                </a:solidFill>
              </a:rPr>
              <a:t>2001</a:t>
            </a:r>
            <a:r>
              <a:rPr lang="zh-CN" altLang="en-US" b="1">
                <a:solidFill>
                  <a:srgbClr val="000000"/>
                </a:solidFill>
              </a:rPr>
              <a:t>年</a:t>
            </a:r>
            <a:r>
              <a:rPr lang="en-US" altLang="zh-CN" b="1">
                <a:solidFill>
                  <a:srgbClr val="000000"/>
                </a:solidFill>
              </a:rPr>
              <a:t>6</a:t>
            </a:r>
            <a:r>
              <a:rPr lang="zh-CN" altLang="en-US" b="1">
                <a:solidFill>
                  <a:srgbClr val="000000"/>
                </a:solidFill>
              </a:rPr>
              <a:t>月至今</a:t>
            </a:r>
            <a:endParaRPr lang="en-US" altLang="zh-CN" b="1">
              <a:solidFill>
                <a:srgbClr val="000000"/>
              </a:solidFill>
            </a:endParaRPr>
          </a:p>
          <a:p>
            <a:r>
              <a:rPr lang="en-US" altLang="zh-CN" b="1">
                <a:solidFill>
                  <a:srgbClr val="0000E5"/>
                </a:solidFill>
              </a:rPr>
              <a:t>1</a:t>
            </a:r>
            <a:r>
              <a:rPr lang="zh-CN" altLang="en-US" b="1">
                <a:solidFill>
                  <a:srgbClr val="0000E5"/>
                </a:solidFill>
              </a:rPr>
              <a:t>、</a:t>
            </a:r>
            <a:r>
              <a:rPr lang="en-US" altLang="zh-CN" b="1">
                <a:solidFill>
                  <a:srgbClr val="0000E5"/>
                </a:solidFill>
              </a:rPr>
              <a:t>2003</a:t>
            </a:r>
            <a:r>
              <a:rPr lang="zh-CN" altLang="en-US" b="1">
                <a:solidFill>
                  <a:srgbClr val="0000E5"/>
                </a:solidFill>
              </a:rPr>
              <a:t>年助理研究员</a:t>
            </a:r>
          </a:p>
          <a:p>
            <a:r>
              <a:rPr lang="en-US" altLang="zh-CN" b="1">
                <a:solidFill>
                  <a:srgbClr val="0000E5"/>
                </a:solidFill>
              </a:rPr>
              <a:t>2</a:t>
            </a:r>
            <a:r>
              <a:rPr lang="zh-CN" altLang="en-US" b="1">
                <a:solidFill>
                  <a:srgbClr val="0000E5"/>
                </a:solidFill>
              </a:rPr>
              <a:t>、</a:t>
            </a:r>
            <a:r>
              <a:rPr lang="en-US" altLang="zh-CN" b="1">
                <a:solidFill>
                  <a:srgbClr val="0000E5"/>
                </a:solidFill>
              </a:rPr>
              <a:t>2006</a:t>
            </a:r>
            <a:r>
              <a:rPr lang="zh-CN" altLang="en-US" b="1">
                <a:solidFill>
                  <a:srgbClr val="0000E5"/>
                </a:solidFill>
              </a:rPr>
              <a:t>年 保卫处副主管</a:t>
            </a:r>
          </a:p>
          <a:p>
            <a:r>
              <a:rPr lang="en-US" altLang="zh-CN" b="1">
                <a:solidFill>
                  <a:srgbClr val="0000E5"/>
                </a:solidFill>
              </a:rPr>
              <a:t>3</a:t>
            </a:r>
            <a:r>
              <a:rPr lang="zh-CN" altLang="en-US" b="1">
                <a:solidFill>
                  <a:srgbClr val="0000E5"/>
                </a:solidFill>
              </a:rPr>
              <a:t>、</a:t>
            </a:r>
            <a:r>
              <a:rPr lang="en-US" altLang="zh-CN" b="1">
                <a:solidFill>
                  <a:srgbClr val="0000E5"/>
                </a:solidFill>
              </a:rPr>
              <a:t>2007-2009</a:t>
            </a:r>
            <a:r>
              <a:rPr lang="zh-CN" altLang="en-US" b="1">
                <a:solidFill>
                  <a:srgbClr val="0000E5"/>
                </a:solidFill>
              </a:rPr>
              <a:t>年 浙江大学攻读高等教育学硕士</a:t>
            </a:r>
          </a:p>
          <a:p>
            <a:r>
              <a:rPr lang="en-US" altLang="zh-CN" b="1">
                <a:solidFill>
                  <a:srgbClr val="0000E5"/>
                </a:solidFill>
              </a:rPr>
              <a:t>4</a:t>
            </a:r>
            <a:r>
              <a:rPr lang="zh-CN" altLang="en-US" b="1">
                <a:solidFill>
                  <a:srgbClr val="0000E5"/>
                </a:solidFill>
              </a:rPr>
              <a:t>、 </a:t>
            </a:r>
            <a:r>
              <a:rPr lang="en-US" altLang="zh-CN" b="1">
                <a:solidFill>
                  <a:srgbClr val="0000E5"/>
                </a:solidFill>
              </a:rPr>
              <a:t>2009</a:t>
            </a:r>
            <a:r>
              <a:rPr lang="zh-CN" altLang="en-US" b="1">
                <a:solidFill>
                  <a:srgbClr val="0000E5"/>
                </a:solidFill>
              </a:rPr>
              <a:t>年 保卫处主管</a:t>
            </a:r>
          </a:p>
          <a:p>
            <a:r>
              <a:rPr lang="en-US" altLang="zh-CN" b="1">
                <a:solidFill>
                  <a:srgbClr val="0000E5"/>
                </a:solidFill>
              </a:rPr>
              <a:t>5</a:t>
            </a:r>
            <a:r>
              <a:rPr lang="zh-CN" altLang="en-US" b="1">
                <a:solidFill>
                  <a:srgbClr val="0000E5"/>
                </a:solidFill>
              </a:rPr>
              <a:t>、</a:t>
            </a:r>
            <a:r>
              <a:rPr lang="en-US" altLang="zh-CN" b="1">
                <a:solidFill>
                  <a:srgbClr val="0000E5"/>
                </a:solidFill>
              </a:rPr>
              <a:t>2012</a:t>
            </a:r>
            <a:r>
              <a:rPr lang="zh-CN" altLang="en-US" b="1">
                <a:solidFill>
                  <a:srgbClr val="0000E5"/>
                </a:solidFill>
              </a:rPr>
              <a:t>年，挂职任宁波市驻宁海县前童镇科技特派员（前童镇镇长助理）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214438" y="214313"/>
            <a:ext cx="7643812" cy="6477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zh-CN" altLang="en-US" sz="38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  <a:cs typeface="+mj-cs"/>
              </a:rPr>
              <a:t>一、个人工作学习经历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95000"/>
            </a:schemeClr>
          </a:solidFill>
          <a:ln w="6350"/>
        </p:spPr>
        <p:txBody>
          <a:bodyPr/>
          <a:lstStyle/>
          <a:p>
            <a:pPr>
              <a:defRPr/>
            </a:pPr>
            <a:r>
              <a:rPr lang="zh-CN" altLang="en-US" sz="38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二、近五年获奖情况</a:t>
            </a:r>
          </a:p>
        </p:txBody>
      </p:sp>
      <p:grpSp>
        <p:nvGrpSpPr>
          <p:cNvPr id="17410" name="Group 46"/>
          <p:cNvGrpSpPr>
            <a:grpSpLocks/>
          </p:cNvGrpSpPr>
          <p:nvPr/>
        </p:nvGrpSpPr>
        <p:grpSpPr bwMode="auto">
          <a:xfrm>
            <a:off x="1071563" y="1214438"/>
            <a:ext cx="6643687" cy="722312"/>
            <a:chOff x="1296" y="1824"/>
            <a:chExt cx="2976" cy="432"/>
          </a:xfrm>
        </p:grpSpPr>
        <p:sp>
          <p:nvSpPr>
            <p:cNvPr id="5" name="AutoShape 4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6" name="AutoShape 4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7444" name="Text Box 49"/>
            <p:cNvSpPr txBox="1">
              <a:spLocks noChangeArrowheads="1"/>
            </p:cNvSpPr>
            <p:nvPr/>
          </p:nvSpPr>
          <p:spPr bwMode="gray">
            <a:xfrm>
              <a:off x="1520" y="1952"/>
              <a:ext cx="2624" cy="2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 sz="2200" b="1"/>
                <a:t>2010</a:t>
              </a:r>
              <a:r>
                <a:rPr lang="zh-CN" altLang="en-US" sz="2200" b="1"/>
                <a:t>年，宁波市高校优秀思政工作者</a:t>
              </a:r>
              <a:endParaRPr lang="en-US" altLang="zh-CN" sz="2200" b="1">
                <a:solidFill>
                  <a:srgbClr val="000000"/>
                </a:solidFill>
              </a:endParaRPr>
            </a:p>
          </p:txBody>
        </p:sp>
        <p:sp>
          <p:nvSpPr>
            <p:cNvPr id="17445" name="Text Box 5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7411" name="Group 51"/>
          <p:cNvGrpSpPr>
            <a:grpSpLocks/>
          </p:cNvGrpSpPr>
          <p:nvPr/>
        </p:nvGrpSpPr>
        <p:grpSpPr bwMode="auto">
          <a:xfrm>
            <a:off x="1062038" y="2012950"/>
            <a:ext cx="6643687" cy="720725"/>
            <a:chOff x="1296" y="1824"/>
            <a:chExt cx="2976" cy="432"/>
          </a:xfrm>
        </p:grpSpPr>
        <p:sp>
          <p:nvSpPr>
            <p:cNvPr id="10" name="AutoShape 5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1" name="AutoShape 5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7440" name="Text Box 54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en-US" altLang="zh-CN" b="1">
                <a:solidFill>
                  <a:srgbClr val="000000"/>
                </a:solidFill>
              </a:endParaRPr>
            </a:p>
          </p:txBody>
        </p:sp>
        <p:sp>
          <p:nvSpPr>
            <p:cNvPr id="17441" name="Text Box 55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7412" name="Group 61"/>
          <p:cNvGrpSpPr>
            <a:grpSpLocks/>
          </p:cNvGrpSpPr>
          <p:nvPr/>
        </p:nvGrpSpPr>
        <p:grpSpPr bwMode="auto">
          <a:xfrm>
            <a:off x="1071563" y="3857625"/>
            <a:ext cx="6643687" cy="722313"/>
            <a:chOff x="1296" y="1824"/>
            <a:chExt cx="2976" cy="432"/>
          </a:xfrm>
        </p:grpSpPr>
        <p:sp>
          <p:nvSpPr>
            <p:cNvPr id="20" name="AutoShape 6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>
                    <a:gamma/>
                    <a:tint val="21176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21" name="AutoShape 6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7436" name="Text Box 64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/>
                <a:t>2013</a:t>
              </a:r>
              <a:r>
                <a:rPr lang="zh-CN" altLang="en-US"/>
                <a:t>年，学校就业先进个人</a:t>
              </a:r>
              <a:endParaRPr lang="en-US" altLang="zh-CN" b="1">
                <a:solidFill>
                  <a:srgbClr val="000000"/>
                </a:solidFill>
              </a:endParaRPr>
            </a:p>
          </p:txBody>
        </p:sp>
        <p:sp>
          <p:nvSpPr>
            <p:cNvPr id="17437" name="Text Box 65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17413" name="矩形 23"/>
          <p:cNvSpPr>
            <a:spLocks noChangeArrowheads="1"/>
          </p:cNvSpPr>
          <p:nvPr/>
        </p:nvSpPr>
        <p:spPr bwMode="auto">
          <a:xfrm>
            <a:off x="2071688" y="2214563"/>
            <a:ext cx="64293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200" b="1"/>
              <a:t>2011</a:t>
            </a:r>
            <a:r>
              <a:rPr lang="zh-CN" altLang="en-US" sz="2200" b="1"/>
              <a:t>年，优秀班导师；十周年校庆先进个人</a:t>
            </a:r>
          </a:p>
        </p:txBody>
      </p:sp>
      <p:grpSp>
        <p:nvGrpSpPr>
          <p:cNvPr id="17414" name="Group 61"/>
          <p:cNvGrpSpPr>
            <a:grpSpLocks/>
          </p:cNvGrpSpPr>
          <p:nvPr/>
        </p:nvGrpSpPr>
        <p:grpSpPr bwMode="auto">
          <a:xfrm>
            <a:off x="1081088" y="3862388"/>
            <a:ext cx="6634162" cy="722312"/>
            <a:chOff x="1296" y="1824"/>
            <a:chExt cx="2976" cy="432"/>
          </a:xfrm>
        </p:grpSpPr>
        <p:sp>
          <p:nvSpPr>
            <p:cNvPr id="27" name="AutoShape 6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>
                    <a:gamma/>
                    <a:tint val="21176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28" name="AutoShape 6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7432" name="Text Box 64"/>
            <p:cNvSpPr txBox="1">
              <a:spLocks noChangeArrowheads="1"/>
            </p:cNvSpPr>
            <p:nvPr/>
          </p:nvSpPr>
          <p:spPr bwMode="gray">
            <a:xfrm>
              <a:off x="1452" y="1907"/>
              <a:ext cx="2160" cy="2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 sz="2200" b="1"/>
                <a:t>2013</a:t>
              </a:r>
              <a:r>
                <a:rPr lang="zh-CN" altLang="en-US" sz="2200" b="1"/>
                <a:t>年，学校就业先进个人</a:t>
              </a:r>
              <a:endParaRPr lang="en-US" altLang="zh-CN" sz="2200" b="1">
                <a:solidFill>
                  <a:srgbClr val="000000"/>
                </a:solidFill>
              </a:endParaRPr>
            </a:p>
          </p:txBody>
        </p:sp>
        <p:sp>
          <p:nvSpPr>
            <p:cNvPr id="17433" name="Text Box 65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17415" name="Group 61"/>
          <p:cNvGrpSpPr>
            <a:grpSpLocks/>
          </p:cNvGrpSpPr>
          <p:nvPr/>
        </p:nvGrpSpPr>
        <p:grpSpPr bwMode="auto">
          <a:xfrm>
            <a:off x="1071563" y="4857750"/>
            <a:ext cx="6715125" cy="722313"/>
            <a:chOff x="1296" y="1824"/>
            <a:chExt cx="2976" cy="432"/>
          </a:xfrm>
        </p:grpSpPr>
        <p:sp>
          <p:nvSpPr>
            <p:cNvPr id="32" name="AutoShape 6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>
                    <a:gamma/>
                    <a:tint val="21176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33" name="AutoShape 6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7428" name="Text Box 64"/>
            <p:cNvSpPr txBox="1">
              <a:spLocks noChangeArrowheads="1"/>
            </p:cNvSpPr>
            <p:nvPr/>
          </p:nvSpPr>
          <p:spPr bwMode="gray">
            <a:xfrm>
              <a:off x="1520" y="1910"/>
              <a:ext cx="2304" cy="2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 sz="2200" b="1"/>
                <a:t>2014</a:t>
              </a:r>
              <a:r>
                <a:rPr lang="zh-CN" altLang="en-US" sz="2200" b="1"/>
                <a:t>年，浙江省优秀科技特派员</a:t>
              </a:r>
              <a:endParaRPr lang="en-US" altLang="zh-CN" sz="2200" b="1">
                <a:solidFill>
                  <a:srgbClr val="000000"/>
                </a:solidFill>
              </a:endParaRPr>
            </a:p>
          </p:txBody>
        </p:sp>
        <p:sp>
          <p:nvSpPr>
            <p:cNvPr id="17429" name="Text Box 65"/>
            <p:cNvSpPr txBox="1">
              <a:spLocks noChangeArrowheads="1"/>
            </p:cNvSpPr>
            <p:nvPr/>
          </p:nvSpPr>
          <p:spPr bwMode="gray">
            <a:xfrm>
              <a:off x="1393" y="1886"/>
              <a:ext cx="160" cy="2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17416" name="Group 61"/>
          <p:cNvGrpSpPr>
            <a:grpSpLocks/>
          </p:cNvGrpSpPr>
          <p:nvPr/>
        </p:nvGrpSpPr>
        <p:grpSpPr bwMode="auto">
          <a:xfrm>
            <a:off x="990600" y="2924175"/>
            <a:ext cx="6643688" cy="722313"/>
            <a:chOff x="1296" y="1824"/>
            <a:chExt cx="2976" cy="432"/>
          </a:xfrm>
        </p:grpSpPr>
        <p:sp>
          <p:nvSpPr>
            <p:cNvPr id="38" name="AutoShape 6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>
                    <a:gamma/>
                    <a:tint val="21176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39" name="AutoShape 6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7424" name="Text Box 64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/>
                <a:t>2013</a:t>
              </a:r>
              <a:r>
                <a:rPr lang="zh-CN" altLang="en-US"/>
                <a:t>年，学校就业先进个人</a:t>
              </a:r>
              <a:endParaRPr lang="en-US" altLang="zh-CN" b="1">
                <a:solidFill>
                  <a:srgbClr val="000000"/>
                </a:solidFill>
              </a:endParaRPr>
            </a:p>
          </p:txBody>
        </p:sp>
        <p:sp>
          <p:nvSpPr>
            <p:cNvPr id="17425" name="Text Box 65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17417" name="Group 61"/>
          <p:cNvGrpSpPr>
            <a:grpSpLocks/>
          </p:cNvGrpSpPr>
          <p:nvPr/>
        </p:nvGrpSpPr>
        <p:grpSpPr bwMode="auto">
          <a:xfrm>
            <a:off x="1000125" y="2928938"/>
            <a:ext cx="7062788" cy="722312"/>
            <a:chOff x="1296" y="1824"/>
            <a:chExt cx="3164" cy="432"/>
          </a:xfrm>
        </p:grpSpPr>
        <p:sp>
          <p:nvSpPr>
            <p:cNvPr id="43" name="AutoShape 62"/>
            <p:cNvSpPr>
              <a:spLocks noChangeArrowheads="1"/>
            </p:cNvSpPr>
            <p:nvPr/>
          </p:nvSpPr>
          <p:spPr bwMode="gray">
            <a:xfrm>
              <a:off x="1536" y="1899"/>
              <a:ext cx="2737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>
                    <a:gamma/>
                    <a:tint val="21176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44" name="AutoShape 6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7420" name="Text Box 64"/>
            <p:cNvSpPr txBox="1">
              <a:spLocks noChangeArrowheads="1"/>
            </p:cNvSpPr>
            <p:nvPr/>
          </p:nvSpPr>
          <p:spPr bwMode="gray">
            <a:xfrm>
              <a:off x="1776" y="1952"/>
              <a:ext cx="2684" cy="2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200" b="1"/>
                <a:t>2012</a:t>
              </a:r>
              <a:r>
                <a:rPr lang="zh-CN" altLang="en-US" sz="2200" b="1"/>
                <a:t>年，暑假社会实践活动优秀指导教师</a:t>
              </a:r>
            </a:p>
          </p:txBody>
        </p:sp>
        <p:sp>
          <p:nvSpPr>
            <p:cNvPr id="17421" name="Text Box 65"/>
            <p:cNvSpPr txBox="1">
              <a:spLocks noChangeArrowheads="1"/>
            </p:cNvSpPr>
            <p:nvPr/>
          </p:nvSpPr>
          <p:spPr bwMode="gray">
            <a:xfrm>
              <a:off x="1424" y="1910"/>
              <a:ext cx="160" cy="2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>
                  <a:solidFill>
                    <a:schemeClr val="bg1"/>
                  </a:solidFill>
                </a:rPr>
                <a:t>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CN" altLang="en-US" sz="3800" b="1" i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三、应聘理由</a:t>
            </a:r>
          </a:p>
        </p:txBody>
      </p:sp>
      <p:grpSp>
        <p:nvGrpSpPr>
          <p:cNvPr id="18434" name="Group 37"/>
          <p:cNvGrpSpPr>
            <a:grpSpLocks/>
          </p:cNvGrpSpPr>
          <p:nvPr/>
        </p:nvGrpSpPr>
        <p:grpSpPr bwMode="auto">
          <a:xfrm>
            <a:off x="539750" y="2133600"/>
            <a:ext cx="7607300" cy="3235325"/>
            <a:chOff x="810" y="1344"/>
            <a:chExt cx="4792" cy="2038"/>
          </a:xfrm>
        </p:grpSpPr>
        <p:sp>
          <p:nvSpPr>
            <p:cNvPr id="18435" name="Line 3"/>
            <p:cNvSpPr>
              <a:spLocks noChangeShapeType="1"/>
            </p:cNvSpPr>
            <p:nvPr/>
          </p:nvSpPr>
          <p:spPr bwMode="auto">
            <a:xfrm flipV="1">
              <a:off x="2135" y="1951"/>
              <a:ext cx="3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36" name="Line 4"/>
            <p:cNvSpPr>
              <a:spLocks noChangeShapeType="1"/>
            </p:cNvSpPr>
            <p:nvPr/>
          </p:nvSpPr>
          <p:spPr bwMode="auto">
            <a:xfrm>
              <a:off x="2177" y="2377"/>
              <a:ext cx="3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37" name="Line 5"/>
            <p:cNvSpPr>
              <a:spLocks noChangeShapeType="1"/>
            </p:cNvSpPr>
            <p:nvPr/>
          </p:nvSpPr>
          <p:spPr bwMode="auto">
            <a:xfrm flipV="1">
              <a:off x="2135" y="2760"/>
              <a:ext cx="3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8438" name="Group 6"/>
            <p:cNvGrpSpPr>
              <a:grpSpLocks/>
            </p:cNvGrpSpPr>
            <p:nvPr/>
          </p:nvGrpSpPr>
          <p:grpSpPr bwMode="auto">
            <a:xfrm>
              <a:off x="1964" y="1525"/>
              <a:ext cx="554" cy="213"/>
              <a:chOff x="1492" y="1538"/>
              <a:chExt cx="624" cy="240"/>
            </a:xfrm>
          </p:grpSpPr>
          <p:sp>
            <p:nvSpPr>
              <p:cNvPr id="18466" name="Line 7"/>
              <p:cNvSpPr>
                <a:spLocks noChangeShapeType="1"/>
              </p:cNvSpPr>
              <p:nvPr/>
            </p:nvSpPr>
            <p:spPr bwMode="auto">
              <a:xfrm>
                <a:off x="1732" y="1538"/>
                <a:ext cx="3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67" name="Line 8"/>
              <p:cNvSpPr>
                <a:spLocks noChangeShapeType="1"/>
              </p:cNvSpPr>
              <p:nvPr/>
            </p:nvSpPr>
            <p:spPr bwMode="auto">
              <a:xfrm flipV="1">
                <a:off x="1492" y="1538"/>
                <a:ext cx="24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8439" name="Group 9"/>
            <p:cNvGrpSpPr>
              <a:grpSpLocks/>
            </p:cNvGrpSpPr>
            <p:nvPr/>
          </p:nvGrpSpPr>
          <p:grpSpPr bwMode="auto">
            <a:xfrm>
              <a:off x="1922" y="3016"/>
              <a:ext cx="596" cy="170"/>
              <a:chOff x="1444" y="3218"/>
              <a:chExt cx="672" cy="192"/>
            </a:xfrm>
          </p:grpSpPr>
          <p:sp>
            <p:nvSpPr>
              <p:cNvPr id="18464" name="Line 10"/>
              <p:cNvSpPr>
                <a:spLocks noChangeShapeType="1"/>
              </p:cNvSpPr>
              <p:nvPr/>
            </p:nvSpPr>
            <p:spPr bwMode="auto">
              <a:xfrm>
                <a:off x="1732" y="3410"/>
                <a:ext cx="3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65" name="Line 11"/>
              <p:cNvSpPr>
                <a:spLocks noChangeShapeType="1"/>
              </p:cNvSpPr>
              <p:nvPr/>
            </p:nvSpPr>
            <p:spPr bwMode="auto">
              <a:xfrm>
                <a:off x="1444" y="3218"/>
                <a:ext cx="288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44396" name="AutoShape 12"/>
            <p:cNvSpPr>
              <a:spLocks noChangeArrowheads="1"/>
            </p:cNvSpPr>
            <p:nvPr/>
          </p:nvSpPr>
          <p:spPr bwMode="gray">
            <a:xfrm>
              <a:off x="2515" y="1344"/>
              <a:ext cx="3041" cy="32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8F8"/>
                </a:gs>
                <a:gs pos="100000">
                  <a:srgbClr val="F8F8F8">
                    <a:gamma/>
                    <a:shade val="76471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C0C0C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8441" name="Rectangle 13"/>
            <p:cNvSpPr>
              <a:spLocks noChangeArrowheads="1"/>
            </p:cNvSpPr>
            <p:nvPr/>
          </p:nvSpPr>
          <p:spPr bwMode="auto">
            <a:xfrm>
              <a:off x="2608" y="1389"/>
              <a:ext cx="285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b="1"/>
                <a:t>一、具有相适应的学识水平</a:t>
              </a:r>
              <a:endParaRPr lang="zh-CN" altLang="en-US"/>
            </a:p>
          </p:txBody>
        </p:sp>
        <p:sp>
          <p:nvSpPr>
            <p:cNvPr id="144398" name="AutoShape 14"/>
            <p:cNvSpPr>
              <a:spLocks noChangeArrowheads="1"/>
            </p:cNvSpPr>
            <p:nvPr/>
          </p:nvSpPr>
          <p:spPr bwMode="gray">
            <a:xfrm>
              <a:off x="2515" y="1816"/>
              <a:ext cx="3087" cy="27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8F8"/>
                </a:gs>
                <a:gs pos="100000">
                  <a:srgbClr val="F8F8F8">
                    <a:gamma/>
                    <a:shade val="76471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C0C0C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8443" name="Rectangle 15"/>
            <p:cNvSpPr>
              <a:spLocks noChangeArrowheads="1"/>
            </p:cNvSpPr>
            <p:nvPr/>
          </p:nvSpPr>
          <p:spPr bwMode="auto">
            <a:xfrm>
              <a:off x="2608" y="1842"/>
              <a:ext cx="29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b="1"/>
                <a:t>二、进行过相关的课题研究</a:t>
              </a:r>
            </a:p>
          </p:txBody>
        </p:sp>
        <p:sp>
          <p:nvSpPr>
            <p:cNvPr id="144400" name="AutoShape 16"/>
            <p:cNvSpPr>
              <a:spLocks noChangeArrowheads="1"/>
            </p:cNvSpPr>
            <p:nvPr/>
          </p:nvSpPr>
          <p:spPr bwMode="gray">
            <a:xfrm>
              <a:off x="2513" y="2231"/>
              <a:ext cx="3089" cy="27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8F8"/>
                </a:gs>
                <a:gs pos="100000">
                  <a:srgbClr val="F8F8F8">
                    <a:gamma/>
                    <a:shade val="76471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C0C0C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8445" name="Rectangle 17"/>
            <p:cNvSpPr>
              <a:spLocks noChangeArrowheads="1"/>
            </p:cNvSpPr>
            <p:nvPr/>
          </p:nvSpPr>
          <p:spPr bwMode="auto">
            <a:xfrm>
              <a:off x="2608" y="2251"/>
              <a:ext cx="29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b="1"/>
                <a:t>三、具有相关的工作经历</a:t>
              </a:r>
              <a:endParaRPr lang="zh-CN" altLang="en-US"/>
            </a:p>
          </p:txBody>
        </p:sp>
        <p:sp>
          <p:nvSpPr>
            <p:cNvPr id="144402" name="Oval 18"/>
            <p:cNvSpPr>
              <a:spLocks noChangeArrowheads="1"/>
            </p:cNvSpPr>
            <p:nvPr/>
          </p:nvSpPr>
          <p:spPr bwMode="gray">
            <a:xfrm>
              <a:off x="2465" y="1463"/>
              <a:ext cx="128" cy="1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dist="63500" dir="221219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44403" name="Oval 19"/>
            <p:cNvSpPr>
              <a:spLocks noChangeArrowheads="1"/>
            </p:cNvSpPr>
            <p:nvPr/>
          </p:nvSpPr>
          <p:spPr bwMode="gray">
            <a:xfrm>
              <a:off x="2472" y="1890"/>
              <a:ext cx="128" cy="128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dist="63500" dir="221219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44404" name="Oval 20"/>
            <p:cNvSpPr>
              <a:spLocks noChangeArrowheads="1"/>
            </p:cNvSpPr>
            <p:nvPr/>
          </p:nvSpPr>
          <p:spPr bwMode="gray">
            <a:xfrm>
              <a:off x="2472" y="2313"/>
              <a:ext cx="128" cy="12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dist="63500" dir="221219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44405" name="AutoShape 21"/>
            <p:cNvSpPr>
              <a:spLocks noChangeArrowheads="1"/>
            </p:cNvSpPr>
            <p:nvPr/>
          </p:nvSpPr>
          <p:spPr bwMode="gray">
            <a:xfrm>
              <a:off x="2517" y="2659"/>
              <a:ext cx="3039" cy="27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8F8"/>
                </a:gs>
                <a:gs pos="100000">
                  <a:srgbClr val="F8F8F8">
                    <a:gamma/>
                    <a:shade val="76471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C0C0C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8450" name="Rectangle 22"/>
            <p:cNvSpPr>
              <a:spLocks noChangeArrowheads="1"/>
            </p:cNvSpPr>
            <p:nvPr/>
          </p:nvSpPr>
          <p:spPr bwMode="auto">
            <a:xfrm>
              <a:off x="2653" y="2704"/>
              <a:ext cx="294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b="1"/>
                <a:t>四、具有良好的个性品质</a:t>
              </a:r>
              <a:endParaRPr lang="zh-CN" altLang="en-US"/>
            </a:p>
          </p:txBody>
        </p:sp>
        <p:sp>
          <p:nvSpPr>
            <p:cNvPr id="144407" name="Oval 23"/>
            <p:cNvSpPr>
              <a:spLocks noChangeArrowheads="1"/>
            </p:cNvSpPr>
            <p:nvPr/>
          </p:nvSpPr>
          <p:spPr bwMode="gray">
            <a:xfrm>
              <a:off x="2465" y="2718"/>
              <a:ext cx="128" cy="128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dist="63500" dir="221219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44408" name="AutoShape 24"/>
            <p:cNvSpPr>
              <a:spLocks noChangeArrowheads="1"/>
            </p:cNvSpPr>
            <p:nvPr/>
          </p:nvSpPr>
          <p:spPr bwMode="gray">
            <a:xfrm>
              <a:off x="2515" y="3082"/>
              <a:ext cx="3041" cy="27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8F8"/>
                </a:gs>
                <a:gs pos="100000">
                  <a:srgbClr val="F8F8F8">
                    <a:gamma/>
                    <a:shade val="76471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C0C0C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8453" name="Rectangle 25"/>
            <p:cNvSpPr>
              <a:spLocks noChangeArrowheads="1"/>
            </p:cNvSpPr>
            <p:nvPr/>
          </p:nvSpPr>
          <p:spPr bwMode="auto">
            <a:xfrm>
              <a:off x="2608" y="3113"/>
              <a:ext cx="2903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None/>
              </a:pPr>
              <a:r>
                <a:rPr lang="zh-CN" altLang="en-US" b="1"/>
                <a:t>五、有待提高之处</a:t>
              </a:r>
              <a:endParaRPr lang="zh-CN" altLang="en-US"/>
            </a:p>
          </p:txBody>
        </p:sp>
        <p:sp>
          <p:nvSpPr>
            <p:cNvPr id="144410" name="Oval 26"/>
            <p:cNvSpPr>
              <a:spLocks noChangeArrowheads="1"/>
            </p:cNvSpPr>
            <p:nvPr/>
          </p:nvSpPr>
          <p:spPr bwMode="gray">
            <a:xfrm>
              <a:off x="2472" y="3156"/>
              <a:ext cx="128" cy="12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dist="63500" dir="221219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44412" name="Oval 28"/>
            <p:cNvSpPr>
              <a:spLocks noChangeArrowheads="1"/>
            </p:cNvSpPr>
            <p:nvPr/>
          </p:nvSpPr>
          <p:spPr bwMode="gray">
            <a:xfrm>
              <a:off x="810" y="1607"/>
              <a:ext cx="1495" cy="149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44413" name="Oval 29"/>
            <p:cNvSpPr>
              <a:spLocks noChangeArrowheads="1"/>
            </p:cNvSpPr>
            <p:nvPr/>
          </p:nvSpPr>
          <p:spPr bwMode="gray">
            <a:xfrm>
              <a:off x="909" y="1704"/>
              <a:ext cx="1297" cy="12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44414" name="Oval 30"/>
            <p:cNvSpPr>
              <a:spLocks noChangeArrowheads="1"/>
            </p:cNvSpPr>
            <p:nvPr/>
          </p:nvSpPr>
          <p:spPr bwMode="gray">
            <a:xfrm>
              <a:off x="895" y="1716"/>
              <a:ext cx="1297" cy="12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8458" name="Oval 31"/>
            <p:cNvSpPr>
              <a:spLocks noChangeArrowheads="1"/>
            </p:cNvSpPr>
            <p:nvPr/>
          </p:nvSpPr>
          <p:spPr bwMode="gray">
            <a:xfrm>
              <a:off x="972" y="1769"/>
              <a:ext cx="1170" cy="116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8459" name="Oval 32"/>
            <p:cNvSpPr>
              <a:spLocks noChangeArrowheads="1"/>
            </p:cNvSpPr>
            <p:nvPr/>
          </p:nvSpPr>
          <p:spPr bwMode="gray">
            <a:xfrm>
              <a:off x="991" y="1788"/>
              <a:ext cx="1133" cy="1134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18460" name="Oval 33"/>
            <p:cNvSpPr>
              <a:spLocks noChangeArrowheads="1"/>
            </p:cNvSpPr>
            <p:nvPr/>
          </p:nvSpPr>
          <p:spPr bwMode="gray">
            <a:xfrm>
              <a:off x="1005" y="1794"/>
              <a:ext cx="1106" cy="110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18461" name="Oval 34"/>
            <p:cNvSpPr>
              <a:spLocks noChangeArrowheads="1"/>
            </p:cNvSpPr>
            <p:nvPr/>
          </p:nvSpPr>
          <p:spPr bwMode="gray">
            <a:xfrm>
              <a:off x="1018" y="1805"/>
              <a:ext cx="1051" cy="1033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18462" name="Oval 35"/>
            <p:cNvSpPr>
              <a:spLocks noChangeArrowheads="1"/>
            </p:cNvSpPr>
            <p:nvPr/>
          </p:nvSpPr>
          <p:spPr bwMode="gray">
            <a:xfrm>
              <a:off x="1066" y="1821"/>
              <a:ext cx="934" cy="83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18463" name="Text Box 36"/>
            <p:cNvSpPr txBox="1">
              <a:spLocks noChangeArrowheads="1"/>
            </p:cNvSpPr>
            <p:nvPr/>
          </p:nvSpPr>
          <p:spPr bwMode="gray">
            <a:xfrm>
              <a:off x="975" y="1979"/>
              <a:ext cx="115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altLang="zh-CN" b="1">
                <a:solidFill>
                  <a:srgbClr val="003399"/>
                </a:solidFill>
              </a:endParaRPr>
            </a:p>
            <a:p>
              <a:r>
                <a:rPr lang="zh-CN" altLang="en-US" b="1">
                  <a:solidFill>
                    <a:srgbClr val="003399"/>
                  </a:solidFill>
                </a:rPr>
                <a:t>一、履职能力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85" name="Rectangle 21"/>
          <p:cNvSpPr>
            <a:spLocks noChangeArrowheads="1"/>
          </p:cNvSpPr>
          <p:nvPr/>
        </p:nvSpPr>
        <p:spPr bwMode="gray">
          <a:xfrm>
            <a:off x="971550" y="1557338"/>
            <a:ext cx="4313238" cy="814387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3800" b="1" i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中宋"/>
                <a:ea typeface="华文中宋"/>
                <a:cs typeface="华文中宋"/>
              </a:rPr>
              <a:t>四、履职思路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mtClean="0">
              <a:cs typeface="仿宋_GB2312" pitchFamily="49" charset="-122"/>
            </a:endParaRP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gray">
          <a:xfrm>
            <a:off x="900113" y="5013325"/>
            <a:ext cx="5338762" cy="76835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grpSp>
        <p:nvGrpSpPr>
          <p:cNvPr id="19461" name="Group 4"/>
          <p:cNvGrpSpPr>
            <a:grpSpLocks/>
          </p:cNvGrpSpPr>
          <p:nvPr/>
        </p:nvGrpSpPr>
        <p:grpSpPr bwMode="auto">
          <a:xfrm>
            <a:off x="5741988" y="4797425"/>
            <a:ext cx="1062037" cy="1089025"/>
            <a:chOff x="2016" y="1920"/>
            <a:chExt cx="1680" cy="1680"/>
          </a:xfrm>
        </p:grpSpPr>
        <p:sp>
          <p:nvSpPr>
            <p:cNvPr id="139269" name="Oval 5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2431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9498" name="Freeform 6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995 w 1321"/>
                <a:gd name="T1" fmla="*/ 79 h 712"/>
                <a:gd name="T2" fmla="*/ 1008 w 1321"/>
                <a:gd name="T3" fmla="*/ 87 h 712"/>
                <a:gd name="T4" fmla="*/ 1011 w 1321"/>
                <a:gd name="T5" fmla="*/ 94 h 712"/>
                <a:gd name="T6" fmla="*/ 1006 w 1321"/>
                <a:gd name="T7" fmla="*/ 102 h 712"/>
                <a:gd name="T8" fmla="*/ 993 w 1321"/>
                <a:gd name="T9" fmla="*/ 107 h 712"/>
                <a:gd name="T10" fmla="*/ 973 w 1321"/>
                <a:gd name="T11" fmla="*/ 114 h 712"/>
                <a:gd name="T12" fmla="*/ 948 w 1321"/>
                <a:gd name="T13" fmla="*/ 119 h 712"/>
                <a:gd name="T14" fmla="*/ 915 w 1321"/>
                <a:gd name="T15" fmla="*/ 124 h 712"/>
                <a:gd name="T16" fmla="*/ 878 w 1321"/>
                <a:gd name="T17" fmla="*/ 128 h 712"/>
                <a:gd name="T18" fmla="*/ 836 w 1321"/>
                <a:gd name="T19" fmla="*/ 132 h 712"/>
                <a:gd name="T20" fmla="*/ 789 w 1321"/>
                <a:gd name="T21" fmla="*/ 134 h 712"/>
                <a:gd name="T22" fmla="*/ 740 w 1321"/>
                <a:gd name="T23" fmla="*/ 135 h 712"/>
                <a:gd name="T24" fmla="*/ 686 w 1321"/>
                <a:gd name="T25" fmla="*/ 139 h 712"/>
                <a:gd name="T26" fmla="*/ 631 w 1321"/>
                <a:gd name="T27" fmla="*/ 140 h 712"/>
                <a:gd name="T28" fmla="*/ 609 w 1321"/>
                <a:gd name="T29" fmla="*/ 141 h 712"/>
                <a:gd name="T30" fmla="*/ 365 w 1321"/>
                <a:gd name="T31" fmla="*/ 141 h 712"/>
                <a:gd name="T32" fmla="*/ 361 w 1321"/>
                <a:gd name="T33" fmla="*/ 141 h 712"/>
                <a:gd name="T34" fmla="*/ 313 w 1321"/>
                <a:gd name="T35" fmla="*/ 140 h 712"/>
                <a:gd name="T36" fmla="*/ 267 w 1321"/>
                <a:gd name="T37" fmla="*/ 139 h 712"/>
                <a:gd name="T38" fmla="*/ 223 w 1321"/>
                <a:gd name="T39" fmla="*/ 137 h 712"/>
                <a:gd name="T40" fmla="*/ 180 w 1321"/>
                <a:gd name="T41" fmla="*/ 134 h 712"/>
                <a:gd name="T42" fmla="*/ 143 w 1321"/>
                <a:gd name="T43" fmla="*/ 134 h 712"/>
                <a:gd name="T44" fmla="*/ 110 w 1321"/>
                <a:gd name="T45" fmla="*/ 130 h 712"/>
                <a:gd name="T46" fmla="*/ 76 w 1321"/>
                <a:gd name="T47" fmla="*/ 127 h 712"/>
                <a:gd name="T48" fmla="*/ 53 w 1321"/>
                <a:gd name="T49" fmla="*/ 125 h 712"/>
                <a:gd name="T50" fmla="*/ 26 w 1321"/>
                <a:gd name="T51" fmla="*/ 119 h 712"/>
                <a:gd name="T52" fmla="*/ 18 w 1321"/>
                <a:gd name="T53" fmla="*/ 115 h 712"/>
                <a:gd name="T54" fmla="*/ 6 w 1321"/>
                <a:gd name="T55" fmla="*/ 110 h 712"/>
                <a:gd name="T56" fmla="*/ 0 w 1321"/>
                <a:gd name="T57" fmla="*/ 103 h 712"/>
                <a:gd name="T58" fmla="*/ 0 w 1321"/>
                <a:gd name="T59" fmla="*/ 102 h 712"/>
                <a:gd name="T60" fmla="*/ 4 w 1321"/>
                <a:gd name="T61" fmla="*/ 94 h 712"/>
                <a:gd name="T62" fmla="*/ 16 w 1321"/>
                <a:gd name="T63" fmla="*/ 88 h 712"/>
                <a:gd name="T64" fmla="*/ 37 w 1321"/>
                <a:gd name="T65" fmla="*/ 73 h 712"/>
                <a:gd name="T66" fmla="*/ 72 w 1321"/>
                <a:gd name="T67" fmla="*/ 59 h 712"/>
                <a:gd name="T68" fmla="*/ 114 w 1321"/>
                <a:gd name="T69" fmla="*/ 47 h 712"/>
                <a:gd name="T70" fmla="*/ 157 w 1321"/>
                <a:gd name="T71" fmla="*/ 34 h 712"/>
                <a:gd name="T72" fmla="*/ 207 w 1321"/>
                <a:gd name="T73" fmla="*/ 24 h 712"/>
                <a:gd name="T74" fmla="*/ 262 w 1321"/>
                <a:gd name="T75" fmla="*/ 16 h 712"/>
                <a:gd name="T76" fmla="*/ 318 w 1321"/>
                <a:gd name="T77" fmla="*/ 9 h 712"/>
                <a:gd name="T78" fmla="*/ 381 w 1321"/>
                <a:gd name="T79" fmla="*/ 4 h 712"/>
                <a:gd name="T80" fmla="*/ 444 w 1321"/>
                <a:gd name="T81" fmla="*/ 4 h 712"/>
                <a:gd name="T82" fmla="*/ 511 w 1321"/>
                <a:gd name="T83" fmla="*/ 0 h 712"/>
                <a:gd name="T84" fmla="*/ 511 w 1321"/>
                <a:gd name="T85" fmla="*/ 0 h 712"/>
                <a:gd name="T86" fmla="*/ 581 w 1321"/>
                <a:gd name="T87" fmla="*/ 4 h 712"/>
                <a:gd name="T88" fmla="*/ 648 w 1321"/>
                <a:gd name="T89" fmla="*/ 4 h 712"/>
                <a:gd name="T90" fmla="*/ 713 w 1321"/>
                <a:gd name="T91" fmla="*/ 10 h 712"/>
                <a:gd name="T92" fmla="*/ 774 w 1321"/>
                <a:gd name="T93" fmla="*/ 18 h 712"/>
                <a:gd name="T94" fmla="*/ 828 w 1321"/>
                <a:gd name="T95" fmla="*/ 27 h 712"/>
                <a:gd name="T96" fmla="*/ 879 w 1321"/>
                <a:gd name="T97" fmla="*/ 38 h 712"/>
                <a:gd name="T98" fmla="*/ 924 w 1321"/>
                <a:gd name="T99" fmla="*/ 50 h 712"/>
                <a:gd name="T100" fmla="*/ 963 w 1321"/>
                <a:gd name="T101" fmla="*/ 64 h 712"/>
                <a:gd name="T102" fmla="*/ 995 w 1321"/>
                <a:gd name="T103" fmla="*/ 79 h 712"/>
                <a:gd name="T104" fmla="*/ 995 w 1321"/>
                <a:gd name="T105" fmla="*/ 79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lin ang="54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39271" name="Text Box 7"/>
          <p:cNvSpPr txBox="1">
            <a:spLocks noChangeArrowheads="1"/>
          </p:cNvSpPr>
          <p:nvPr/>
        </p:nvSpPr>
        <p:spPr bwMode="gray">
          <a:xfrm>
            <a:off x="6072188" y="4786313"/>
            <a:ext cx="4365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zh-CN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ea typeface="宋体" pitchFamily="2" charset="-122"/>
              </a:rPr>
              <a:t>D</a:t>
            </a:r>
          </a:p>
        </p:txBody>
      </p:sp>
      <p:sp>
        <p:nvSpPr>
          <p:cNvPr id="139272" name="Rectangle 8"/>
          <p:cNvSpPr>
            <a:spLocks noChangeArrowheads="1"/>
          </p:cNvSpPr>
          <p:nvPr/>
        </p:nvSpPr>
        <p:spPr bwMode="gray">
          <a:xfrm>
            <a:off x="827088" y="2708275"/>
            <a:ext cx="4321175" cy="79216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39278" name="Rectangle 14"/>
          <p:cNvSpPr>
            <a:spLocks noChangeArrowheads="1"/>
          </p:cNvSpPr>
          <p:nvPr/>
        </p:nvSpPr>
        <p:spPr bwMode="gray">
          <a:xfrm>
            <a:off x="827088" y="3860800"/>
            <a:ext cx="4706937" cy="792163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grpSp>
        <p:nvGrpSpPr>
          <p:cNvPr id="19465" name="Group 15"/>
          <p:cNvGrpSpPr>
            <a:grpSpLocks/>
          </p:cNvGrpSpPr>
          <p:nvPr/>
        </p:nvGrpSpPr>
        <p:grpSpPr bwMode="auto">
          <a:xfrm>
            <a:off x="5011738" y="3571875"/>
            <a:ext cx="1073150" cy="1081088"/>
            <a:chOff x="3552" y="3327"/>
            <a:chExt cx="412" cy="404"/>
          </a:xfrm>
        </p:grpSpPr>
        <p:grpSp>
          <p:nvGrpSpPr>
            <p:cNvPr id="19493" name="Group 16"/>
            <p:cNvGrpSpPr>
              <a:grpSpLocks/>
            </p:cNvGrpSpPr>
            <p:nvPr/>
          </p:nvGrpSpPr>
          <p:grpSpPr bwMode="auto">
            <a:xfrm>
              <a:off x="3552" y="3339"/>
              <a:ext cx="412" cy="392"/>
              <a:chOff x="2016" y="1920"/>
              <a:chExt cx="1680" cy="1680"/>
            </a:xfrm>
          </p:grpSpPr>
          <p:sp>
            <p:nvSpPr>
              <p:cNvPr id="139281" name="Oval 17"/>
              <p:cNvSpPr>
                <a:spLocks noChangeArrowheads="1"/>
              </p:cNvSpPr>
              <p:nvPr/>
            </p:nvSpPr>
            <p:spPr bwMode="gray">
              <a:xfrm>
                <a:off x="2016" y="1919"/>
                <a:ext cx="1680" cy="1681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24314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  <p:sp>
            <p:nvSpPr>
              <p:cNvPr id="19496" name="Freeform 18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995 w 1321"/>
                  <a:gd name="T1" fmla="*/ 79 h 712"/>
                  <a:gd name="T2" fmla="*/ 1008 w 1321"/>
                  <a:gd name="T3" fmla="*/ 87 h 712"/>
                  <a:gd name="T4" fmla="*/ 1011 w 1321"/>
                  <a:gd name="T5" fmla="*/ 94 h 712"/>
                  <a:gd name="T6" fmla="*/ 1006 w 1321"/>
                  <a:gd name="T7" fmla="*/ 102 h 712"/>
                  <a:gd name="T8" fmla="*/ 993 w 1321"/>
                  <a:gd name="T9" fmla="*/ 107 h 712"/>
                  <a:gd name="T10" fmla="*/ 973 w 1321"/>
                  <a:gd name="T11" fmla="*/ 114 h 712"/>
                  <a:gd name="T12" fmla="*/ 948 w 1321"/>
                  <a:gd name="T13" fmla="*/ 119 h 712"/>
                  <a:gd name="T14" fmla="*/ 915 w 1321"/>
                  <a:gd name="T15" fmla="*/ 124 h 712"/>
                  <a:gd name="T16" fmla="*/ 878 w 1321"/>
                  <a:gd name="T17" fmla="*/ 128 h 712"/>
                  <a:gd name="T18" fmla="*/ 836 w 1321"/>
                  <a:gd name="T19" fmla="*/ 132 h 712"/>
                  <a:gd name="T20" fmla="*/ 789 w 1321"/>
                  <a:gd name="T21" fmla="*/ 134 h 712"/>
                  <a:gd name="T22" fmla="*/ 740 w 1321"/>
                  <a:gd name="T23" fmla="*/ 135 h 712"/>
                  <a:gd name="T24" fmla="*/ 686 w 1321"/>
                  <a:gd name="T25" fmla="*/ 139 h 712"/>
                  <a:gd name="T26" fmla="*/ 631 w 1321"/>
                  <a:gd name="T27" fmla="*/ 140 h 712"/>
                  <a:gd name="T28" fmla="*/ 609 w 1321"/>
                  <a:gd name="T29" fmla="*/ 141 h 712"/>
                  <a:gd name="T30" fmla="*/ 365 w 1321"/>
                  <a:gd name="T31" fmla="*/ 141 h 712"/>
                  <a:gd name="T32" fmla="*/ 361 w 1321"/>
                  <a:gd name="T33" fmla="*/ 141 h 712"/>
                  <a:gd name="T34" fmla="*/ 313 w 1321"/>
                  <a:gd name="T35" fmla="*/ 140 h 712"/>
                  <a:gd name="T36" fmla="*/ 267 w 1321"/>
                  <a:gd name="T37" fmla="*/ 139 h 712"/>
                  <a:gd name="T38" fmla="*/ 223 w 1321"/>
                  <a:gd name="T39" fmla="*/ 137 h 712"/>
                  <a:gd name="T40" fmla="*/ 180 w 1321"/>
                  <a:gd name="T41" fmla="*/ 134 h 712"/>
                  <a:gd name="T42" fmla="*/ 143 w 1321"/>
                  <a:gd name="T43" fmla="*/ 134 h 712"/>
                  <a:gd name="T44" fmla="*/ 110 w 1321"/>
                  <a:gd name="T45" fmla="*/ 130 h 712"/>
                  <a:gd name="T46" fmla="*/ 76 w 1321"/>
                  <a:gd name="T47" fmla="*/ 127 h 712"/>
                  <a:gd name="T48" fmla="*/ 53 w 1321"/>
                  <a:gd name="T49" fmla="*/ 125 h 712"/>
                  <a:gd name="T50" fmla="*/ 26 w 1321"/>
                  <a:gd name="T51" fmla="*/ 119 h 712"/>
                  <a:gd name="T52" fmla="*/ 18 w 1321"/>
                  <a:gd name="T53" fmla="*/ 115 h 712"/>
                  <a:gd name="T54" fmla="*/ 6 w 1321"/>
                  <a:gd name="T55" fmla="*/ 110 h 712"/>
                  <a:gd name="T56" fmla="*/ 0 w 1321"/>
                  <a:gd name="T57" fmla="*/ 103 h 712"/>
                  <a:gd name="T58" fmla="*/ 0 w 1321"/>
                  <a:gd name="T59" fmla="*/ 102 h 712"/>
                  <a:gd name="T60" fmla="*/ 4 w 1321"/>
                  <a:gd name="T61" fmla="*/ 94 h 712"/>
                  <a:gd name="T62" fmla="*/ 16 w 1321"/>
                  <a:gd name="T63" fmla="*/ 88 h 712"/>
                  <a:gd name="T64" fmla="*/ 37 w 1321"/>
                  <a:gd name="T65" fmla="*/ 73 h 712"/>
                  <a:gd name="T66" fmla="*/ 72 w 1321"/>
                  <a:gd name="T67" fmla="*/ 59 h 712"/>
                  <a:gd name="T68" fmla="*/ 114 w 1321"/>
                  <a:gd name="T69" fmla="*/ 47 h 712"/>
                  <a:gd name="T70" fmla="*/ 157 w 1321"/>
                  <a:gd name="T71" fmla="*/ 34 h 712"/>
                  <a:gd name="T72" fmla="*/ 207 w 1321"/>
                  <a:gd name="T73" fmla="*/ 24 h 712"/>
                  <a:gd name="T74" fmla="*/ 262 w 1321"/>
                  <a:gd name="T75" fmla="*/ 16 h 712"/>
                  <a:gd name="T76" fmla="*/ 318 w 1321"/>
                  <a:gd name="T77" fmla="*/ 9 h 712"/>
                  <a:gd name="T78" fmla="*/ 381 w 1321"/>
                  <a:gd name="T79" fmla="*/ 4 h 712"/>
                  <a:gd name="T80" fmla="*/ 444 w 1321"/>
                  <a:gd name="T81" fmla="*/ 4 h 712"/>
                  <a:gd name="T82" fmla="*/ 511 w 1321"/>
                  <a:gd name="T83" fmla="*/ 0 h 712"/>
                  <a:gd name="T84" fmla="*/ 511 w 1321"/>
                  <a:gd name="T85" fmla="*/ 0 h 712"/>
                  <a:gd name="T86" fmla="*/ 581 w 1321"/>
                  <a:gd name="T87" fmla="*/ 4 h 712"/>
                  <a:gd name="T88" fmla="*/ 648 w 1321"/>
                  <a:gd name="T89" fmla="*/ 4 h 712"/>
                  <a:gd name="T90" fmla="*/ 713 w 1321"/>
                  <a:gd name="T91" fmla="*/ 10 h 712"/>
                  <a:gd name="T92" fmla="*/ 774 w 1321"/>
                  <a:gd name="T93" fmla="*/ 18 h 712"/>
                  <a:gd name="T94" fmla="*/ 828 w 1321"/>
                  <a:gd name="T95" fmla="*/ 27 h 712"/>
                  <a:gd name="T96" fmla="*/ 879 w 1321"/>
                  <a:gd name="T97" fmla="*/ 38 h 712"/>
                  <a:gd name="T98" fmla="*/ 924 w 1321"/>
                  <a:gd name="T99" fmla="*/ 50 h 712"/>
                  <a:gd name="T100" fmla="*/ 963 w 1321"/>
                  <a:gd name="T101" fmla="*/ 64 h 712"/>
                  <a:gd name="T102" fmla="*/ 995 w 1321"/>
                  <a:gd name="T103" fmla="*/ 79 h 712"/>
                  <a:gd name="T104" fmla="*/ 995 w 1321"/>
                  <a:gd name="T105" fmla="*/ 79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hlink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39283" name="Text Box 19"/>
            <p:cNvSpPr txBox="1">
              <a:spLocks noChangeArrowheads="1"/>
            </p:cNvSpPr>
            <p:nvPr/>
          </p:nvSpPr>
          <p:spPr bwMode="gray">
            <a:xfrm>
              <a:off x="3685" y="3327"/>
              <a:ext cx="156" cy="17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CN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  <a:ea typeface="宋体" pitchFamily="2" charset="-122"/>
                </a:rPr>
                <a:t>C</a:t>
              </a:r>
            </a:p>
          </p:txBody>
        </p:sp>
      </p:grpSp>
      <p:sp>
        <p:nvSpPr>
          <p:cNvPr id="2" name="Rectangle 21"/>
          <p:cNvSpPr>
            <a:spLocks noChangeArrowheads="1"/>
          </p:cNvSpPr>
          <p:nvPr/>
        </p:nvSpPr>
        <p:spPr bwMode="gray">
          <a:xfrm>
            <a:off x="971550" y="1557338"/>
            <a:ext cx="4313238" cy="814387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grpSp>
        <p:nvGrpSpPr>
          <p:cNvPr id="19467" name="Group 22"/>
          <p:cNvGrpSpPr>
            <a:grpSpLocks/>
          </p:cNvGrpSpPr>
          <p:nvPr/>
        </p:nvGrpSpPr>
        <p:grpSpPr bwMode="auto">
          <a:xfrm>
            <a:off x="4427538" y="1341438"/>
            <a:ext cx="1079500" cy="1044575"/>
            <a:chOff x="1488" y="1944"/>
            <a:chExt cx="432" cy="456"/>
          </a:xfrm>
        </p:grpSpPr>
        <p:grpSp>
          <p:nvGrpSpPr>
            <p:cNvPr id="19489" name="Group 23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6" y="1920"/>
              <a:chExt cx="1680" cy="1680"/>
            </a:xfrm>
          </p:grpSpPr>
          <p:sp>
            <p:nvSpPr>
              <p:cNvPr id="3" name="Oval 24"/>
              <p:cNvSpPr>
                <a:spLocks noChangeArrowheads="1"/>
              </p:cNvSpPr>
              <p:nvPr/>
            </p:nvSpPr>
            <p:spPr bwMode="gray">
              <a:xfrm>
                <a:off x="2016" y="1921"/>
                <a:ext cx="1680" cy="1679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39216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  <p:sp>
            <p:nvSpPr>
              <p:cNvPr id="19492" name="Freeform 25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995 w 1321"/>
                  <a:gd name="T1" fmla="*/ 79 h 712"/>
                  <a:gd name="T2" fmla="*/ 1008 w 1321"/>
                  <a:gd name="T3" fmla="*/ 87 h 712"/>
                  <a:gd name="T4" fmla="*/ 1011 w 1321"/>
                  <a:gd name="T5" fmla="*/ 94 h 712"/>
                  <a:gd name="T6" fmla="*/ 1006 w 1321"/>
                  <a:gd name="T7" fmla="*/ 102 h 712"/>
                  <a:gd name="T8" fmla="*/ 993 w 1321"/>
                  <a:gd name="T9" fmla="*/ 107 h 712"/>
                  <a:gd name="T10" fmla="*/ 973 w 1321"/>
                  <a:gd name="T11" fmla="*/ 114 h 712"/>
                  <a:gd name="T12" fmla="*/ 948 w 1321"/>
                  <a:gd name="T13" fmla="*/ 119 h 712"/>
                  <a:gd name="T14" fmla="*/ 915 w 1321"/>
                  <a:gd name="T15" fmla="*/ 124 h 712"/>
                  <a:gd name="T16" fmla="*/ 878 w 1321"/>
                  <a:gd name="T17" fmla="*/ 128 h 712"/>
                  <a:gd name="T18" fmla="*/ 836 w 1321"/>
                  <a:gd name="T19" fmla="*/ 132 h 712"/>
                  <a:gd name="T20" fmla="*/ 789 w 1321"/>
                  <a:gd name="T21" fmla="*/ 134 h 712"/>
                  <a:gd name="T22" fmla="*/ 740 w 1321"/>
                  <a:gd name="T23" fmla="*/ 135 h 712"/>
                  <a:gd name="T24" fmla="*/ 686 w 1321"/>
                  <a:gd name="T25" fmla="*/ 139 h 712"/>
                  <a:gd name="T26" fmla="*/ 631 w 1321"/>
                  <a:gd name="T27" fmla="*/ 140 h 712"/>
                  <a:gd name="T28" fmla="*/ 609 w 1321"/>
                  <a:gd name="T29" fmla="*/ 141 h 712"/>
                  <a:gd name="T30" fmla="*/ 365 w 1321"/>
                  <a:gd name="T31" fmla="*/ 141 h 712"/>
                  <a:gd name="T32" fmla="*/ 361 w 1321"/>
                  <a:gd name="T33" fmla="*/ 141 h 712"/>
                  <a:gd name="T34" fmla="*/ 313 w 1321"/>
                  <a:gd name="T35" fmla="*/ 140 h 712"/>
                  <a:gd name="T36" fmla="*/ 267 w 1321"/>
                  <a:gd name="T37" fmla="*/ 139 h 712"/>
                  <a:gd name="T38" fmla="*/ 223 w 1321"/>
                  <a:gd name="T39" fmla="*/ 137 h 712"/>
                  <a:gd name="T40" fmla="*/ 180 w 1321"/>
                  <a:gd name="T41" fmla="*/ 134 h 712"/>
                  <a:gd name="T42" fmla="*/ 143 w 1321"/>
                  <a:gd name="T43" fmla="*/ 134 h 712"/>
                  <a:gd name="T44" fmla="*/ 110 w 1321"/>
                  <a:gd name="T45" fmla="*/ 130 h 712"/>
                  <a:gd name="T46" fmla="*/ 76 w 1321"/>
                  <a:gd name="T47" fmla="*/ 127 h 712"/>
                  <a:gd name="T48" fmla="*/ 53 w 1321"/>
                  <a:gd name="T49" fmla="*/ 125 h 712"/>
                  <a:gd name="T50" fmla="*/ 26 w 1321"/>
                  <a:gd name="T51" fmla="*/ 119 h 712"/>
                  <a:gd name="T52" fmla="*/ 18 w 1321"/>
                  <a:gd name="T53" fmla="*/ 115 h 712"/>
                  <a:gd name="T54" fmla="*/ 6 w 1321"/>
                  <a:gd name="T55" fmla="*/ 110 h 712"/>
                  <a:gd name="T56" fmla="*/ 0 w 1321"/>
                  <a:gd name="T57" fmla="*/ 103 h 712"/>
                  <a:gd name="T58" fmla="*/ 0 w 1321"/>
                  <a:gd name="T59" fmla="*/ 102 h 712"/>
                  <a:gd name="T60" fmla="*/ 4 w 1321"/>
                  <a:gd name="T61" fmla="*/ 94 h 712"/>
                  <a:gd name="T62" fmla="*/ 16 w 1321"/>
                  <a:gd name="T63" fmla="*/ 88 h 712"/>
                  <a:gd name="T64" fmla="*/ 37 w 1321"/>
                  <a:gd name="T65" fmla="*/ 73 h 712"/>
                  <a:gd name="T66" fmla="*/ 72 w 1321"/>
                  <a:gd name="T67" fmla="*/ 59 h 712"/>
                  <a:gd name="T68" fmla="*/ 114 w 1321"/>
                  <a:gd name="T69" fmla="*/ 47 h 712"/>
                  <a:gd name="T70" fmla="*/ 157 w 1321"/>
                  <a:gd name="T71" fmla="*/ 34 h 712"/>
                  <a:gd name="T72" fmla="*/ 207 w 1321"/>
                  <a:gd name="T73" fmla="*/ 24 h 712"/>
                  <a:gd name="T74" fmla="*/ 262 w 1321"/>
                  <a:gd name="T75" fmla="*/ 16 h 712"/>
                  <a:gd name="T76" fmla="*/ 318 w 1321"/>
                  <a:gd name="T77" fmla="*/ 9 h 712"/>
                  <a:gd name="T78" fmla="*/ 381 w 1321"/>
                  <a:gd name="T79" fmla="*/ 4 h 712"/>
                  <a:gd name="T80" fmla="*/ 444 w 1321"/>
                  <a:gd name="T81" fmla="*/ 4 h 712"/>
                  <a:gd name="T82" fmla="*/ 511 w 1321"/>
                  <a:gd name="T83" fmla="*/ 0 h 712"/>
                  <a:gd name="T84" fmla="*/ 511 w 1321"/>
                  <a:gd name="T85" fmla="*/ 0 h 712"/>
                  <a:gd name="T86" fmla="*/ 581 w 1321"/>
                  <a:gd name="T87" fmla="*/ 4 h 712"/>
                  <a:gd name="T88" fmla="*/ 648 w 1321"/>
                  <a:gd name="T89" fmla="*/ 4 h 712"/>
                  <a:gd name="T90" fmla="*/ 713 w 1321"/>
                  <a:gd name="T91" fmla="*/ 10 h 712"/>
                  <a:gd name="T92" fmla="*/ 774 w 1321"/>
                  <a:gd name="T93" fmla="*/ 18 h 712"/>
                  <a:gd name="T94" fmla="*/ 828 w 1321"/>
                  <a:gd name="T95" fmla="*/ 27 h 712"/>
                  <a:gd name="T96" fmla="*/ 879 w 1321"/>
                  <a:gd name="T97" fmla="*/ 38 h 712"/>
                  <a:gd name="T98" fmla="*/ 924 w 1321"/>
                  <a:gd name="T99" fmla="*/ 50 h 712"/>
                  <a:gd name="T100" fmla="*/ 963 w 1321"/>
                  <a:gd name="T101" fmla="*/ 64 h 712"/>
                  <a:gd name="T102" fmla="*/ 995 w 1321"/>
                  <a:gd name="T103" fmla="*/ 79 h 712"/>
                  <a:gd name="T104" fmla="*/ 995 w 1321"/>
                  <a:gd name="T105" fmla="*/ 79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accent2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" name="Text Box 26"/>
            <p:cNvSpPr txBox="1">
              <a:spLocks noChangeArrowheads="1"/>
            </p:cNvSpPr>
            <p:nvPr/>
          </p:nvSpPr>
          <p:spPr bwMode="gray">
            <a:xfrm>
              <a:off x="1603" y="1944"/>
              <a:ext cx="203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CN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  <a:ea typeface="宋体" pitchFamily="2" charset="-122"/>
                </a:rPr>
                <a:t>A</a:t>
              </a:r>
            </a:p>
          </p:txBody>
        </p:sp>
      </p:grpSp>
      <p:sp>
        <p:nvSpPr>
          <p:cNvPr id="19468" name="Text Box 27"/>
          <p:cNvSpPr txBox="1">
            <a:spLocks noChangeArrowheads="1"/>
          </p:cNvSpPr>
          <p:nvPr/>
        </p:nvSpPr>
        <p:spPr bwMode="gray">
          <a:xfrm>
            <a:off x="1403350" y="1700213"/>
            <a:ext cx="3103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600" b="1"/>
              <a:t>树立一个观念</a:t>
            </a:r>
          </a:p>
        </p:txBody>
      </p:sp>
      <p:sp>
        <p:nvSpPr>
          <p:cNvPr id="19469" name="Text Box 28"/>
          <p:cNvSpPr txBox="1">
            <a:spLocks noChangeArrowheads="1"/>
          </p:cNvSpPr>
          <p:nvPr/>
        </p:nvSpPr>
        <p:spPr bwMode="gray">
          <a:xfrm>
            <a:off x="1428750" y="2928938"/>
            <a:ext cx="3038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600" b="1"/>
              <a:t>把握二个原则</a:t>
            </a:r>
          </a:p>
        </p:txBody>
      </p:sp>
      <p:sp>
        <p:nvSpPr>
          <p:cNvPr id="19470" name="Text Box 29"/>
          <p:cNvSpPr txBox="1">
            <a:spLocks noChangeArrowheads="1"/>
          </p:cNvSpPr>
          <p:nvPr/>
        </p:nvSpPr>
        <p:spPr bwMode="gray">
          <a:xfrm>
            <a:off x="1500188" y="4000500"/>
            <a:ext cx="30591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600" b="1"/>
              <a:t>推进三个机制</a:t>
            </a:r>
          </a:p>
        </p:txBody>
      </p:sp>
      <p:sp>
        <p:nvSpPr>
          <p:cNvPr id="19471" name="Text Box 30"/>
          <p:cNvSpPr txBox="1">
            <a:spLocks noChangeArrowheads="1"/>
          </p:cNvSpPr>
          <p:nvPr/>
        </p:nvSpPr>
        <p:spPr bwMode="gray">
          <a:xfrm>
            <a:off x="1571625" y="5143500"/>
            <a:ext cx="29273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600" b="1"/>
              <a:t>处理四个关系</a:t>
            </a:r>
          </a:p>
        </p:txBody>
      </p:sp>
      <p:sp>
        <p:nvSpPr>
          <p:cNvPr id="19472" name="AutoShape 31"/>
          <p:cNvSpPr>
            <a:spLocks noChangeArrowheads="1"/>
          </p:cNvSpPr>
          <p:nvPr/>
        </p:nvSpPr>
        <p:spPr bwMode="gray">
          <a:xfrm>
            <a:off x="6072188" y="1071563"/>
            <a:ext cx="2362200" cy="1223962"/>
          </a:xfrm>
          <a:prstGeom prst="wedgeRoundRectCallout">
            <a:avLst>
              <a:gd name="adj1" fmla="val -59144"/>
              <a:gd name="adj2" fmla="val 100972"/>
              <a:gd name="adj3" fmla="val 16667"/>
            </a:avLst>
          </a:prstGeom>
          <a:solidFill>
            <a:srgbClr val="DDDDDD"/>
          </a:solidFill>
          <a:ln w="38100" algn="ctr">
            <a:solidFill>
              <a:srgbClr val="80808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2800" b="1"/>
              <a:t>科学管理</a:t>
            </a:r>
            <a:endParaRPr lang="en-US" altLang="zh-CN" sz="2800" b="1"/>
          </a:p>
          <a:p>
            <a:pPr algn="ctr"/>
            <a:r>
              <a:rPr lang="zh-CN" altLang="en-US" sz="2800" b="1"/>
              <a:t>增进服务</a:t>
            </a:r>
          </a:p>
        </p:txBody>
      </p:sp>
      <p:sp>
        <p:nvSpPr>
          <p:cNvPr id="139296" name="Rectangle 32"/>
          <p:cNvSpPr>
            <a:spLocks noChangeArrowheads="1"/>
          </p:cNvSpPr>
          <p:nvPr/>
        </p:nvSpPr>
        <p:spPr bwMode="auto">
          <a:xfrm>
            <a:off x="1116013" y="260350"/>
            <a:ext cx="7643812" cy="647700"/>
          </a:xfrm>
          <a:prstGeom prst="rect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zh-CN" altLang="en-US" sz="38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  <a:cs typeface="+mj-cs"/>
              </a:rPr>
              <a:t>四、履职思路</a:t>
            </a:r>
          </a:p>
        </p:txBody>
      </p:sp>
      <p:grpSp>
        <p:nvGrpSpPr>
          <p:cNvPr id="19474" name="Group 22"/>
          <p:cNvGrpSpPr>
            <a:grpSpLocks/>
          </p:cNvGrpSpPr>
          <p:nvPr/>
        </p:nvGrpSpPr>
        <p:grpSpPr bwMode="auto">
          <a:xfrm>
            <a:off x="4427538" y="1341438"/>
            <a:ext cx="1079500" cy="1044575"/>
            <a:chOff x="1488" y="1944"/>
            <a:chExt cx="432" cy="456"/>
          </a:xfrm>
        </p:grpSpPr>
        <p:grpSp>
          <p:nvGrpSpPr>
            <p:cNvPr id="19485" name="Group 23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6" y="1920"/>
              <a:chExt cx="1680" cy="1680"/>
            </a:xfrm>
          </p:grpSpPr>
          <p:sp>
            <p:nvSpPr>
              <p:cNvPr id="5" name="Oval 24"/>
              <p:cNvSpPr>
                <a:spLocks noChangeArrowheads="1"/>
              </p:cNvSpPr>
              <p:nvPr/>
            </p:nvSpPr>
            <p:spPr bwMode="gray">
              <a:xfrm>
                <a:off x="2016" y="1921"/>
                <a:ext cx="1680" cy="1679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39216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  <p:sp>
            <p:nvSpPr>
              <p:cNvPr id="19488" name="Freeform 25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995 w 1321"/>
                  <a:gd name="T1" fmla="*/ 79 h 712"/>
                  <a:gd name="T2" fmla="*/ 1008 w 1321"/>
                  <a:gd name="T3" fmla="*/ 87 h 712"/>
                  <a:gd name="T4" fmla="*/ 1011 w 1321"/>
                  <a:gd name="T5" fmla="*/ 94 h 712"/>
                  <a:gd name="T6" fmla="*/ 1006 w 1321"/>
                  <a:gd name="T7" fmla="*/ 102 h 712"/>
                  <a:gd name="T8" fmla="*/ 993 w 1321"/>
                  <a:gd name="T9" fmla="*/ 107 h 712"/>
                  <a:gd name="T10" fmla="*/ 973 w 1321"/>
                  <a:gd name="T11" fmla="*/ 114 h 712"/>
                  <a:gd name="T12" fmla="*/ 948 w 1321"/>
                  <a:gd name="T13" fmla="*/ 119 h 712"/>
                  <a:gd name="T14" fmla="*/ 915 w 1321"/>
                  <a:gd name="T15" fmla="*/ 124 h 712"/>
                  <a:gd name="T16" fmla="*/ 878 w 1321"/>
                  <a:gd name="T17" fmla="*/ 128 h 712"/>
                  <a:gd name="T18" fmla="*/ 836 w 1321"/>
                  <a:gd name="T19" fmla="*/ 132 h 712"/>
                  <a:gd name="T20" fmla="*/ 789 w 1321"/>
                  <a:gd name="T21" fmla="*/ 134 h 712"/>
                  <a:gd name="T22" fmla="*/ 740 w 1321"/>
                  <a:gd name="T23" fmla="*/ 135 h 712"/>
                  <a:gd name="T24" fmla="*/ 686 w 1321"/>
                  <a:gd name="T25" fmla="*/ 139 h 712"/>
                  <a:gd name="T26" fmla="*/ 631 w 1321"/>
                  <a:gd name="T27" fmla="*/ 140 h 712"/>
                  <a:gd name="T28" fmla="*/ 609 w 1321"/>
                  <a:gd name="T29" fmla="*/ 141 h 712"/>
                  <a:gd name="T30" fmla="*/ 365 w 1321"/>
                  <a:gd name="T31" fmla="*/ 141 h 712"/>
                  <a:gd name="T32" fmla="*/ 361 w 1321"/>
                  <a:gd name="T33" fmla="*/ 141 h 712"/>
                  <a:gd name="T34" fmla="*/ 313 w 1321"/>
                  <a:gd name="T35" fmla="*/ 140 h 712"/>
                  <a:gd name="T36" fmla="*/ 267 w 1321"/>
                  <a:gd name="T37" fmla="*/ 139 h 712"/>
                  <a:gd name="T38" fmla="*/ 223 w 1321"/>
                  <a:gd name="T39" fmla="*/ 137 h 712"/>
                  <a:gd name="T40" fmla="*/ 180 w 1321"/>
                  <a:gd name="T41" fmla="*/ 134 h 712"/>
                  <a:gd name="T42" fmla="*/ 143 w 1321"/>
                  <a:gd name="T43" fmla="*/ 134 h 712"/>
                  <a:gd name="T44" fmla="*/ 110 w 1321"/>
                  <a:gd name="T45" fmla="*/ 130 h 712"/>
                  <a:gd name="T46" fmla="*/ 76 w 1321"/>
                  <a:gd name="T47" fmla="*/ 127 h 712"/>
                  <a:gd name="T48" fmla="*/ 53 w 1321"/>
                  <a:gd name="T49" fmla="*/ 125 h 712"/>
                  <a:gd name="T50" fmla="*/ 26 w 1321"/>
                  <a:gd name="T51" fmla="*/ 119 h 712"/>
                  <a:gd name="T52" fmla="*/ 18 w 1321"/>
                  <a:gd name="T53" fmla="*/ 115 h 712"/>
                  <a:gd name="T54" fmla="*/ 6 w 1321"/>
                  <a:gd name="T55" fmla="*/ 110 h 712"/>
                  <a:gd name="T56" fmla="*/ 0 w 1321"/>
                  <a:gd name="T57" fmla="*/ 103 h 712"/>
                  <a:gd name="T58" fmla="*/ 0 w 1321"/>
                  <a:gd name="T59" fmla="*/ 102 h 712"/>
                  <a:gd name="T60" fmla="*/ 4 w 1321"/>
                  <a:gd name="T61" fmla="*/ 94 h 712"/>
                  <a:gd name="T62" fmla="*/ 16 w 1321"/>
                  <a:gd name="T63" fmla="*/ 88 h 712"/>
                  <a:gd name="T64" fmla="*/ 37 w 1321"/>
                  <a:gd name="T65" fmla="*/ 73 h 712"/>
                  <a:gd name="T66" fmla="*/ 72 w 1321"/>
                  <a:gd name="T67" fmla="*/ 59 h 712"/>
                  <a:gd name="T68" fmla="*/ 114 w 1321"/>
                  <a:gd name="T69" fmla="*/ 47 h 712"/>
                  <a:gd name="T70" fmla="*/ 157 w 1321"/>
                  <a:gd name="T71" fmla="*/ 34 h 712"/>
                  <a:gd name="T72" fmla="*/ 207 w 1321"/>
                  <a:gd name="T73" fmla="*/ 24 h 712"/>
                  <a:gd name="T74" fmla="*/ 262 w 1321"/>
                  <a:gd name="T75" fmla="*/ 16 h 712"/>
                  <a:gd name="T76" fmla="*/ 318 w 1321"/>
                  <a:gd name="T77" fmla="*/ 9 h 712"/>
                  <a:gd name="T78" fmla="*/ 381 w 1321"/>
                  <a:gd name="T79" fmla="*/ 4 h 712"/>
                  <a:gd name="T80" fmla="*/ 444 w 1321"/>
                  <a:gd name="T81" fmla="*/ 4 h 712"/>
                  <a:gd name="T82" fmla="*/ 511 w 1321"/>
                  <a:gd name="T83" fmla="*/ 0 h 712"/>
                  <a:gd name="T84" fmla="*/ 511 w 1321"/>
                  <a:gd name="T85" fmla="*/ 0 h 712"/>
                  <a:gd name="T86" fmla="*/ 581 w 1321"/>
                  <a:gd name="T87" fmla="*/ 4 h 712"/>
                  <a:gd name="T88" fmla="*/ 648 w 1321"/>
                  <a:gd name="T89" fmla="*/ 4 h 712"/>
                  <a:gd name="T90" fmla="*/ 713 w 1321"/>
                  <a:gd name="T91" fmla="*/ 10 h 712"/>
                  <a:gd name="T92" fmla="*/ 774 w 1321"/>
                  <a:gd name="T93" fmla="*/ 18 h 712"/>
                  <a:gd name="T94" fmla="*/ 828 w 1321"/>
                  <a:gd name="T95" fmla="*/ 27 h 712"/>
                  <a:gd name="T96" fmla="*/ 879 w 1321"/>
                  <a:gd name="T97" fmla="*/ 38 h 712"/>
                  <a:gd name="T98" fmla="*/ 924 w 1321"/>
                  <a:gd name="T99" fmla="*/ 50 h 712"/>
                  <a:gd name="T100" fmla="*/ 963 w 1321"/>
                  <a:gd name="T101" fmla="*/ 64 h 712"/>
                  <a:gd name="T102" fmla="*/ 995 w 1321"/>
                  <a:gd name="T103" fmla="*/ 79 h 712"/>
                  <a:gd name="T104" fmla="*/ 995 w 1321"/>
                  <a:gd name="T105" fmla="*/ 79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accent2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6" name="Text Box 26"/>
            <p:cNvSpPr txBox="1">
              <a:spLocks noChangeArrowheads="1"/>
            </p:cNvSpPr>
            <p:nvPr/>
          </p:nvSpPr>
          <p:spPr bwMode="gray">
            <a:xfrm>
              <a:off x="1603" y="1944"/>
              <a:ext cx="203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CN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  <a:ea typeface="宋体" pitchFamily="2" charset="-122"/>
                </a:rPr>
                <a:t>A</a:t>
              </a:r>
            </a:p>
          </p:txBody>
        </p:sp>
      </p:grpSp>
      <p:grpSp>
        <p:nvGrpSpPr>
          <p:cNvPr id="19475" name="Group 22"/>
          <p:cNvGrpSpPr>
            <a:grpSpLocks/>
          </p:cNvGrpSpPr>
          <p:nvPr/>
        </p:nvGrpSpPr>
        <p:grpSpPr bwMode="auto">
          <a:xfrm>
            <a:off x="4427538" y="1341438"/>
            <a:ext cx="1079500" cy="1044575"/>
            <a:chOff x="1488" y="1944"/>
            <a:chExt cx="432" cy="456"/>
          </a:xfrm>
        </p:grpSpPr>
        <p:grpSp>
          <p:nvGrpSpPr>
            <p:cNvPr id="19481" name="Group 23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6" y="1920"/>
              <a:chExt cx="1680" cy="1680"/>
            </a:xfrm>
          </p:grpSpPr>
          <p:sp>
            <p:nvSpPr>
              <p:cNvPr id="139288" name="Oval 24"/>
              <p:cNvSpPr>
                <a:spLocks noChangeArrowheads="1"/>
              </p:cNvSpPr>
              <p:nvPr/>
            </p:nvSpPr>
            <p:spPr bwMode="gray">
              <a:xfrm>
                <a:off x="2016" y="1921"/>
                <a:ext cx="1680" cy="1679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39216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  <p:sp>
            <p:nvSpPr>
              <p:cNvPr id="19484" name="Freeform 25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995 w 1321"/>
                  <a:gd name="T1" fmla="*/ 79 h 712"/>
                  <a:gd name="T2" fmla="*/ 1008 w 1321"/>
                  <a:gd name="T3" fmla="*/ 87 h 712"/>
                  <a:gd name="T4" fmla="*/ 1011 w 1321"/>
                  <a:gd name="T5" fmla="*/ 94 h 712"/>
                  <a:gd name="T6" fmla="*/ 1006 w 1321"/>
                  <a:gd name="T7" fmla="*/ 102 h 712"/>
                  <a:gd name="T8" fmla="*/ 993 w 1321"/>
                  <a:gd name="T9" fmla="*/ 107 h 712"/>
                  <a:gd name="T10" fmla="*/ 973 w 1321"/>
                  <a:gd name="T11" fmla="*/ 114 h 712"/>
                  <a:gd name="T12" fmla="*/ 948 w 1321"/>
                  <a:gd name="T13" fmla="*/ 119 h 712"/>
                  <a:gd name="T14" fmla="*/ 915 w 1321"/>
                  <a:gd name="T15" fmla="*/ 124 h 712"/>
                  <a:gd name="T16" fmla="*/ 878 w 1321"/>
                  <a:gd name="T17" fmla="*/ 128 h 712"/>
                  <a:gd name="T18" fmla="*/ 836 w 1321"/>
                  <a:gd name="T19" fmla="*/ 132 h 712"/>
                  <a:gd name="T20" fmla="*/ 789 w 1321"/>
                  <a:gd name="T21" fmla="*/ 134 h 712"/>
                  <a:gd name="T22" fmla="*/ 740 w 1321"/>
                  <a:gd name="T23" fmla="*/ 135 h 712"/>
                  <a:gd name="T24" fmla="*/ 686 w 1321"/>
                  <a:gd name="T25" fmla="*/ 139 h 712"/>
                  <a:gd name="T26" fmla="*/ 631 w 1321"/>
                  <a:gd name="T27" fmla="*/ 140 h 712"/>
                  <a:gd name="T28" fmla="*/ 609 w 1321"/>
                  <a:gd name="T29" fmla="*/ 141 h 712"/>
                  <a:gd name="T30" fmla="*/ 365 w 1321"/>
                  <a:gd name="T31" fmla="*/ 141 h 712"/>
                  <a:gd name="T32" fmla="*/ 361 w 1321"/>
                  <a:gd name="T33" fmla="*/ 141 h 712"/>
                  <a:gd name="T34" fmla="*/ 313 w 1321"/>
                  <a:gd name="T35" fmla="*/ 140 h 712"/>
                  <a:gd name="T36" fmla="*/ 267 w 1321"/>
                  <a:gd name="T37" fmla="*/ 139 h 712"/>
                  <a:gd name="T38" fmla="*/ 223 w 1321"/>
                  <a:gd name="T39" fmla="*/ 137 h 712"/>
                  <a:gd name="T40" fmla="*/ 180 w 1321"/>
                  <a:gd name="T41" fmla="*/ 134 h 712"/>
                  <a:gd name="T42" fmla="*/ 143 w 1321"/>
                  <a:gd name="T43" fmla="*/ 134 h 712"/>
                  <a:gd name="T44" fmla="*/ 110 w 1321"/>
                  <a:gd name="T45" fmla="*/ 130 h 712"/>
                  <a:gd name="T46" fmla="*/ 76 w 1321"/>
                  <a:gd name="T47" fmla="*/ 127 h 712"/>
                  <a:gd name="T48" fmla="*/ 53 w 1321"/>
                  <a:gd name="T49" fmla="*/ 125 h 712"/>
                  <a:gd name="T50" fmla="*/ 26 w 1321"/>
                  <a:gd name="T51" fmla="*/ 119 h 712"/>
                  <a:gd name="T52" fmla="*/ 18 w 1321"/>
                  <a:gd name="T53" fmla="*/ 115 h 712"/>
                  <a:gd name="T54" fmla="*/ 6 w 1321"/>
                  <a:gd name="T55" fmla="*/ 110 h 712"/>
                  <a:gd name="T56" fmla="*/ 0 w 1321"/>
                  <a:gd name="T57" fmla="*/ 103 h 712"/>
                  <a:gd name="T58" fmla="*/ 0 w 1321"/>
                  <a:gd name="T59" fmla="*/ 102 h 712"/>
                  <a:gd name="T60" fmla="*/ 4 w 1321"/>
                  <a:gd name="T61" fmla="*/ 94 h 712"/>
                  <a:gd name="T62" fmla="*/ 16 w 1321"/>
                  <a:gd name="T63" fmla="*/ 88 h 712"/>
                  <a:gd name="T64" fmla="*/ 37 w 1321"/>
                  <a:gd name="T65" fmla="*/ 73 h 712"/>
                  <a:gd name="T66" fmla="*/ 72 w 1321"/>
                  <a:gd name="T67" fmla="*/ 59 h 712"/>
                  <a:gd name="T68" fmla="*/ 114 w 1321"/>
                  <a:gd name="T69" fmla="*/ 47 h 712"/>
                  <a:gd name="T70" fmla="*/ 157 w 1321"/>
                  <a:gd name="T71" fmla="*/ 34 h 712"/>
                  <a:gd name="T72" fmla="*/ 207 w 1321"/>
                  <a:gd name="T73" fmla="*/ 24 h 712"/>
                  <a:gd name="T74" fmla="*/ 262 w 1321"/>
                  <a:gd name="T75" fmla="*/ 16 h 712"/>
                  <a:gd name="T76" fmla="*/ 318 w 1321"/>
                  <a:gd name="T77" fmla="*/ 9 h 712"/>
                  <a:gd name="T78" fmla="*/ 381 w 1321"/>
                  <a:gd name="T79" fmla="*/ 4 h 712"/>
                  <a:gd name="T80" fmla="*/ 444 w 1321"/>
                  <a:gd name="T81" fmla="*/ 4 h 712"/>
                  <a:gd name="T82" fmla="*/ 511 w 1321"/>
                  <a:gd name="T83" fmla="*/ 0 h 712"/>
                  <a:gd name="T84" fmla="*/ 511 w 1321"/>
                  <a:gd name="T85" fmla="*/ 0 h 712"/>
                  <a:gd name="T86" fmla="*/ 581 w 1321"/>
                  <a:gd name="T87" fmla="*/ 4 h 712"/>
                  <a:gd name="T88" fmla="*/ 648 w 1321"/>
                  <a:gd name="T89" fmla="*/ 4 h 712"/>
                  <a:gd name="T90" fmla="*/ 713 w 1321"/>
                  <a:gd name="T91" fmla="*/ 10 h 712"/>
                  <a:gd name="T92" fmla="*/ 774 w 1321"/>
                  <a:gd name="T93" fmla="*/ 18 h 712"/>
                  <a:gd name="T94" fmla="*/ 828 w 1321"/>
                  <a:gd name="T95" fmla="*/ 27 h 712"/>
                  <a:gd name="T96" fmla="*/ 879 w 1321"/>
                  <a:gd name="T97" fmla="*/ 38 h 712"/>
                  <a:gd name="T98" fmla="*/ 924 w 1321"/>
                  <a:gd name="T99" fmla="*/ 50 h 712"/>
                  <a:gd name="T100" fmla="*/ 963 w 1321"/>
                  <a:gd name="T101" fmla="*/ 64 h 712"/>
                  <a:gd name="T102" fmla="*/ 995 w 1321"/>
                  <a:gd name="T103" fmla="*/ 79 h 712"/>
                  <a:gd name="T104" fmla="*/ 995 w 1321"/>
                  <a:gd name="T105" fmla="*/ 79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accent2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39290" name="Text Box 26"/>
            <p:cNvSpPr txBox="1">
              <a:spLocks noChangeArrowheads="1"/>
            </p:cNvSpPr>
            <p:nvPr/>
          </p:nvSpPr>
          <p:spPr bwMode="gray">
            <a:xfrm>
              <a:off x="1603" y="1944"/>
              <a:ext cx="203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CN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  <a:ea typeface="宋体" pitchFamily="2" charset="-122"/>
                </a:rPr>
                <a:t>A</a:t>
              </a:r>
            </a:p>
          </p:txBody>
        </p:sp>
      </p:grpSp>
      <p:grpSp>
        <p:nvGrpSpPr>
          <p:cNvPr id="19476" name="Group 9"/>
          <p:cNvGrpSpPr>
            <a:grpSpLocks/>
          </p:cNvGrpSpPr>
          <p:nvPr/>
        </p:nvGrpSpPr>
        <p:grpSpPr bwMode="auto">
          <a:xfrm>
            <a:off x="4572000" y="2420938"/>
            <a:ext cx="1152525" cy="1157287"/>
            <a:chOff x="3938" y="1949"/>
            <a:chExt cx="430" cy="456"/>
          </a:xfrm>
        </p:grpSpPr>
        <p:grpSp>
          <p:nvGrpSpPr>
            <p:cNvPr id="19477" name="Group 10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2016" y="1920"/>
              <a:chExt cx="1680" cy="1680"/>
            </a:xfrm>
          </p:grpSpPr>
          <p:sp>
            <p:nvSpPr>
              <p:cNvPr id="139275" name="Oval 11"/>
              <p:cNvSpPr>
                <a:spLocks noChangeArrowheads="1"/>
              </p:cNvSpPr>
              <p:nvPr/>
            </p:nvSpPr>
            <p:spPr bwMode="gray">
              <a:xfrm>
                <a:off x="2016" y="1919"/>
                <a:ext cx="1680" cy="1681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30196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  <p:sp>
            <p:nvSpPr>
              <p:cNvPr id="19480" name="Freeform 12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995 w 1321"/>
                  <a:gd name="T1" fmla="*/ 79 h 712"/>
                  <a:gd name="T2" fmla="*/ 1008 w 1321"/>
                  <a:gd name="T3" fmla="*/ 87 h 712"/>
                  <a:gd name="T4" fmla="*/ 1011 w 1321"/>
                  <a:gd name="T5" fmla="*/ 94 h 712"/>
                  <a:gd name="T6" fmla="*/ 1006 w 1321"/>
                  <a:gd name="T7" fmla="*/ 102 h 712"/>
                  <a:gd name="T8" fmla="*/ 993 w 1321"/>
                  <a:gd name="T9" fmla="*/ 107 h 712"/>
                  <a:gd name="T10" fmla="*/ 973 w 1321"/>
                  <a:gd name="T11" fmla="*/ 114 h 712"/>
                  <a:gd name="T12" fmla="*/ 948 w 1321"/>
                  <a:gd name="T13" fmla="*/ 119 h 712"/>
                  <a:gd name="T14" fmla="*/ 915 w 1321"/>
                  <a:gd name="T15" fmla="*/ 124 h 712"/>
                  <a:gd name="T16" fmla="*/ 878 w 1321"/>
                  <a:gd name="T17" fmla="*/ 128 h 712"/>
                  <a:gd name="T18" fmla="*/ 836 w 1321"/>
                  <a:gd name="T19" fmla="*/ 132 h 712"/>
                  <a:gd name="T20" fmla="*/ 789 w 1321"/>
                  <a:gd name="T21" fmla="*/ 134 h 712"/>
                  <a:gd name="T22" fmla="*/ 740 w 1321"/>
                  <a:gd name="T23" fmla="*/ 135 h 712"/>
                  <a:gd name="T24" fmla="*/ 686 w 1321"/>
                  <a:gd name="T25" fmla="*/ 139 h 712"/>
                  <a:gd name="T26" fmla="*/ 631 w 1321"/>
                  <a:gd name="T27" fmla="*/ 140 h 712"/>
                  <a:gd name="T28" fmla="*/ 609 w 1321"/>
                  <a:gd name="T29" fmla="*/ 141 h 712"/>
                  <a:gd name="T30" fmla="*/ 365 w 1321"/>
                  <a:gd name="T31" fmla="*/ 141 h 712"/>
                  <a:gd name="T32" fmla="*/ 361 w 1321"/>
                  <a:gd name="T33" fmla="*/ 141 h 712"/>
                  <a:gd name="T34" fmla="*/ 313 w 1321"/>
                  <a:gd name="T35" fmla="*/ 140 h 712"/>
                  <a:gd name="T36" fmla="*/ 267 w 1321"/>
                  <a:gd name="T37" fmla="*/ 139 h 712"/>
                  <a:gd name="T38" fmla="*/ 223 w 1321"/>
                  <a:gd name="T39" fmla="*/ 137 h 712"/>
                  <a:gd name="T40" fmla="*/ 180 w 1321"/>
                  <a:gd name="T41" fmla="*/ 134 h 712"/>
                  <a:gd name="T42" fmla="*/ 143 w 1321"/>
                  <a:gd name="T43" fmla="*/ 134 h 712"/>
                  <a:gd name="T44" fmla="*/ 110 w 1321"/>
                  <a:gd name="T45" fmla="*/ 130 h 712"/>
                  <a:gd name="T46" fmla="*/ 76 w 1321"/>
                  <a:gd name="T47" fmla="*/ 127 h 712"/>
                  <a:gd name="T48" fmla="*/ 53 w 1321"/>
                  <a:gd name="T49" fmla="*/ 125 h 712"/>
                  <a:gd name="T50" fmla="*/ 26 w 1321"/>
                  <a:gd name="T51" fmla="*/ 119 h 712"/>
                  <a:gd name="T52" fmla="*/ 18 w 1321"/>
                  <a:gd name="T53" fmla="*/ 115 h 712"/>
                  <a:gd name="T54" fmla="*/ 6 w 1321"/>
                  <a:gd name="T55" fmla="*/ 110 h 712"/>
                  <a:gd name="T56" fmla="*/ 0 w 1321"/>
                  <a:gd name="T57" fmla="*/ 103 h 712"/>
                  <a:gd name="T58" fmla="*/ 0 w 1321"/>
                  <a:gd name="T59" fmla="*/ 102 h 712"/>
                  <a:gd name="T60" fmla="*/ 4 w 1321"/>
                  <a:gd name="T61" fmla="*/ 94 h 712"/>
                  <a:gd name="T62" fmla="*/ 16 w 1321"/>
                  <a:gd name="T63" fmla="*/ 88 h 712"/>
                  <a:gd name="T64" fmla="*/ 37 w 1321"/>
                  <a:gd name="T65" fmla="*/ 73 h 712"/>
                  <a:gd name="T66" fmla="*/ 72 w 1321"/>
                  <a:gd name="T67" fmla="*/ 59 h 712"/>
                  <a:gd name="T68" fmla="*/ 114 w 1321"/>
                  <a:gd name="T69" fmla="*/ 47 h 712"/>
                  <a:gd name="T70" fmla="*/ 157 w 1321"/>
                  <a:gd name="T71" fmla="*/ 34 h 712"/>
                  <a:gd name="T72" fmla="*/ 207 w 1321"/>
                  <a:gd name="T73" fmla="*/ 24 h 712"/>
                  <a:gd name="T74" fmla="*/ 262 w 1321"/>
                  <a:gd name="T75" fmla="*/ 16 h 712"/>
                  <a:gd name="T76" fmla="*/ 318 w 1321"/>
                  <a:gd name="T77" fmla="*/ 9 h 712"/>
                  <a:gd name="T78" fmla="*/ 381 w 1321"/>
                  <a:gd name="T79" fmla="*/ 4 h 712"/>
                  <a:gd name="T80" fmla="*/ 444 w 1321"/>
                  <a:gd name="T81" fmla="*/ 4 h 712"/>
                  <a:gd name="T82" fmla="*/ 511 w 1321"/>
                  <a:gd name="T83" fmla="*/ 0 h 712"/>
                  <a:gd name="T84" fmla="*/ 511 w 1321"/>
                  <a:gd name="T85" fmla="*/ 0 h 712"/>
                  <a:gd name="T86" fmla="*/ 581 w 1321"/>
                  <a:gd name="T87" fmla="*/ 4 h 712"/>
                  <a:gd name="T88" fmla="*/ 648 w 1321"/>
                  <a:gd name="T89" fmla="*/ 4 h 712"/>
                  <a:gd name="T90" fmla="*/ 713 w 1321"/>
                  <a:gd name="T91" fmla="*/ 10 h 712"/>
                  <a:gd name="T92" fmla="*/ 774 w 1321"/>
                  <a:gd name="T93" fmla="*/ 18 h 712"/>
                  <a:gd name="T94" fmla="*/ 828 w 1321"/>
                  <a:gd name="T95" fmla="*/ 27 h 712"/>
                  <a:gd name="T96" fmla="*/ 879 w 1321"/>
                  <a:gd name="T97" fmla="*/ 38 h 712"/>
                  <a:gd name="T98" fmla="*/ 924 w 1321"/>
                  <a:gd name="T99" fmla="*/ 50 h 712"/>
                  <a:gd name="T100" fmla="*/ 963 w 1321"/>
                  <a:gd name="T101" fmla="*/ 64 h 712"/>
                  <a:gd name="T102" fmla="*/ 995 w 1321"/>
                  <a:gd name="T103" fmla="*/ 79 h 712"/>
                  <a:gd name="T104" fmla="*/ 995 w 1321"/>
                  <a:gd name="T105" fmla="*/ 79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accent1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39277" name="Text Box 13"/>
            <p:cNvSpPr txBox="1">
              <a:spLocks noChangeArrowheads="1"/>
            </p:cNvSpPr>
            <p:nvPr/>
          </p:nvSpPr>
          <p:spPr bwMode="gray">
            <a:xfrm>
              <a:off x="4071" y="1949"/>
              <a:ext cx="155" cy="1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CN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  <a:ea typeface="宋体" pitchFamily="2" charset="-122"/>
                </a:rPr>
                <a:t>B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内容占位符 2"/>
          <p:cNvSpPr>
            <a:spLocks noGrp="1"/>
          </p:cNvSpPr>
          <p:nvPr>
            <p:ph idx="1"/>
          </p:nvPr>
        </p:nvSpPr>
        <p:spPr>
          <a:xfrm>
            <a:off x="468313" y="1071563"/>
            <a:ext cx="8229600" cy="5786437"/>
          </a:xfrm>
        </p:spPr>
        <p:txBody>
          <a:bodyPr/>
          <a:lstStyle/>
          <a:p>
            <a:r>
              <a:rPr lang="zh-CN" altLang="en-US" smtClean="0">
                <a:cs typeface="仿宋_GB2312" pitchFamily="49" charset="-122"/>
              </a:rPr>
              <a:t>　</a:t>
            </a:r>
          </a:p>
        </p:txBody>
      </p:sp>
      <p:grpSp>
        <p:nvGrpSpPr>
          <p:cNvPr id="20482" name="Group 3"/>
          <p:cNvGrpSpPr>
            <a:grpSpLocks/>
          </p:cNvGrpSpPr>
          <p:nvPr/>
        </p:nvGrpSpPr>
        <p:grpSpPr bwMode="auto">
          <a:xfrm>
            <a:off x="611188" y="1196975"/>
            <a:ext cx="8072437" cy="4729163"/>
            <a:chOff x="599" y="1296"/>
            <a:chExt cx="4489" cy="2448"/>
          </a:xfrm>
        </p:grpSpPr>
        <p:sp>
          <p:nvSpPr>
            <p:cNvPr id="20" name="Freeform 4"/>
            <p:cNvSpPr>
              <a:spLocks noEditPoints="1"/>
            </p:cNvSpPr>
            <p:nvPr/>
          </p:nvSpPr>
          <p:spPr bwMode="gray">
            <a:xfrm rot="-1358056">
              <a:off x="877" y="1765"/>
              <a:ext cx="3839" cy="1527"/>
            </a:xfrm>
            <a:custGeom>
              <a:avLst/>
              <a:gdLst/>
              <a:ahLst/>
              <a:cxnLst>
                <a:cxn ang="0">
                  <a:pos x="1692" y="12"/>
                </a:cxn>
                <a:cxn ang="0">
                  <a:pos x="1234" y="74"/>
                </a:cxn>
                <a:cxn ang="0">
                  <a:pos x="828" y="182"/>
                </a:cxn>
                <a:cxn ang="0">
                  <a:pos x="486" y="330"/>
                </a:cxn>
                <a:cxn ang="0">
                  <a:pos x="226" y="510"/>
                </a:cxn>
                <a:cxn ang="0">
                  <a:pos x="58" y="718"/>
                </a:cxn>
                <a:cxn ang="0">
                  <a:pos x="0" y="944"/>
                </a:cxn>
                <a:cxn ang="0">
                  <a:pos x="58" y="1170"/>
                </a:cxn>
                <a:cxn ang="0">
                  <a:pos x="226" y="1378"/>
                </a:cxn>
                <a:cxn ang="0">
                  <a:pos x="486" y="1558"/>
                </a:cxn>
                <a:cxn ang="0">
                  <a:pos x="828" y="1706"/>
                </a:cxn>
                <a:cxn ang="0">
                  <a:pos x="1234" y="1814"/>
                </a:cxn>
                <a:cxn ang="0">
                  <a:pos x="1692" y="1876"/>
                </a:cxn>
                <a:cxn ang="0">
                  <a:pos x="2186" y="1884"/>
                </a:cxn>
                <a:cxn ang="0">
                  <a:pos x="2658" y="1840"/>
                </a:cxn>
                <a:cxn ang="0">
                  <a:pos x="3084" y="1746"/>
                </a:cxn>
                <a:cxn ang="0">
                  <a:pos x="3448" y="1612"/>
                </a:cxn>
                <a:cxn ang="0">
                  <a:pos x="3738" y="1442"/>
                </a:cxn>
                <a:cxn ang="0">
                  <a:pos x="3938" y="1242"/>
                </a:cxn>
                <a:cxn ang="0">
                  <a:pos x="4034" y="1022"/>
                </a:cxn>
                <a:cxn ang="0">
                  <a:pos x="4014" y="790"/>
                </a:cxn>
                <a:cxn ang="0">
                  <a:pos x="3882" y="576"/>
                </a:cxn>
                <a:cxn ang="0">
                  <a:pos x="3650" y="386"/>
                </a:cxn>
                <a:cxn ang="0">
                  <a:pos x="3334" y="228"/>
                </a:cxn>
                <a:cxn ang="0">
                  <a:pos x="2948" y="106"/>
                </a:cxn>
                <a:cxn ang="0">
                  <a:pos x="2506" y="28"/>
                </a:cxn>
                <a:cxn ang="0">
                  <a:pos x="2020" y="0"/>
                </a:cxn>
                <a:cxn ang="0">
                  <a:pos x="1606" y="1736"/>
                </a:cxn>
                <a:cxn ang="0">
                  <a:pos x="1164" y="1678"/>
                </a:cxn>
                <a:cxn ang="0">
                  <a:pos x="776" y="1576"/>
                </a:cxn>
                <a:cxn ang="0">
                  <a:pos x="458" y="1436"/>
                </a:cxn>
                <a:cxn ang="0">
                  <a:pos x="224" y="1266"/>
                </a:cxn>
                <a:cxn ang="0">
                  <a:pos x="88" y="1074"/>
                </a:cxn>
                <a:cxn ang="0">
                  <a:pos x="68" y="864"/>
                </a:cxn>
                <a:cxn ang="0">
                  <a:pos x="166" y="664"/>
                </a:cxn>
                <a:cxn ang="0">
                  <a:pos x="370" y="486"/>
                </a:cxn>
                <a:cxn ang="0">
                  <a:pos x="662" y="336"/>
                </a:cxn>
                <a:cxn ang="0">
                  <a:pos x="1028" y="222"/>
                </a:cxn>
                <a:cxn ang="0">
                  <a:pos x="1454" y="148"/>
                </a:cxn>
                <a:cxn ang="0">
                  <a:pos x="1922" y="120"/>
                </a:cxn>
                <a:cxn ang="0">
                  <a:pos x="2392" y="148"/>
                </a:cxn>
                <a:cxn ang="0">
                  <a:pos x="2818" y="222"/>
                </a:cxn>
                <a:cxn ang="0">
                  <a:pos x="3184" y="336"/>
                </a:cxn>
                <a:cxn ang="0">
                  <a:pos x="3476" y="486"/>
                </a:cxn>
                <a:cxn ang="0">
                  <a:pos x="3680" y="664"/>
                </a:cxn>
                <a:cxn ang="0">
                  <a:pos x="3778" y="864"/>
                </a:cxn>
                <a:cxn ang="0">
                  <a:pos x="3758" y="1074"/>
                </a:cxn>
                <a:cxn ang="0">
                  <a:pos x="3622" y="1266"/>
                </a:cxn>
                <a:cxn ang="0">
                  <a:pos x="3388" y="1436"/>
                </a:cxn>
                <a:cxn ang="0">
                  <a:pos x="3070" y="1576"/>
                </a:cxn>
                <a:cxn ang="0">
                  <a:pos x="2682" y="1678"/>
                </a:cxn>
                <a:cxn ang="0">
                  <a:pos x="2240" y="1736"/>
                </a:cxn>
              </a:cxnLst>
              <a:rect l="0" t="0" r="r" b="b"/>
              <a:pathLst>
                <a:path w="4040" h="1888">
                  <a:moveTo>
                    <a:pt x="2020" y="0"/>
                  </a:moveTo>
                  <a:lnTo>
                    <a:pt x="1854" y="4"/>
                  </a:lnTo>
                  <a:lnTo>
                    <a:pt x="1692" y="12"/>
                  </a:lnTo>
                  <a:lnTo>
                    <a:pt x="1534" y="28"/>
                  </a:lnTo>
                  <a:lnTo>
                    <a:pt x="1382" y="48"/>
                  </a:lnTo>
                  <a:lnTo>
                    <a:pt x="1234" y="74"/>
                  </a:lnTo>
                  <a:lnTo>
                    <a:pt x="1092" y="106"/>
                  </a:lnTo>
                  <a:lnTo>
                    <a:pt x="956" y="142"/>
                  </a:lnTo>
                  <a:lnTo>
                    <a:pt x="828" y="182"/>
                  </a:lnTo>
                  <a:lnTo>
                    <a:pt x="706" y="228"/>
                  </a:lnTo>
                  <a:lnTo>
                    <a:pt x="592" y="276"/>
                  </a:lnTo>
                  <a:lnTo>
                    <a:pt x="486" y="330"/>
                  </a:lnTo>
                  <a:lnTo>
                    <a:pt x="390" y="386"/>
                  </a:lnTo>
                  <a:lnTo>
                    <a:pt x="302" y="446"/>
                  </a:lnTo>
                  <a:lnTo>
                    <a:pt x="226" y="510"/>
                  </a:lnTo>
                  <a:lnTo>
                    <a:pt x="158" y="576"/>
                  </a:lnTo>
                  <a:lnTo>
                    <a:pt x="102" y="646"/>
                  </a:lnTo>
                  <a:lnTo>
                    <a:pt x="58" y="718"/>
                  </a:lnTo>
                  <a:lnTo>
                    <a:pt x="26" y="790"/>
                  </a:lnTo>
                  <a:lnTo>
                    <a:pt x="6" y="866"/>
                  </a:lnTo>
                  <a:lnTo>
                    <a:pt x="0" y="944"/>
                  </a:lnTo>
                  <a:lnTo>
                    <a:pt x="6" y="1022"/>
                  </a:lnTo>
                  <a:lnTo>
                    <a:pt x="26" y="1098"/>
                  </a:lnTo>
                  <a:lnTo>
                    <a:pt x="58" y="1170"/>
                  </a:lnTo>
                  <a:lnTo>
                    <a:pt x="102" y="1242"/>
                  </a:lnTo>
                  <a:lnTo>
                    <a:pt x="158" y="1312"/>
                  </a:lnTo>
                  <a:lnTo>
                    <a:pt x="226" y="1378"/>
                  </a:lnTo>
                  <a:lnTo>
                    <a:pt x="302" y="1442"/>
                  </a:lnTo>
                  <a:lnTo>
                    <a:pt x="390" y="1502"/>
                  </a:lnTo>
                  <a:lnTo>
                    <a:pt x="486" y="1558"/>
                  </a:lnTo>
                  <a:lnTo>
                    <a:pt x="592" y="1612"/>
                  </a:lnTo>
                  <a:lnTo>
                    <a:pt x="706" y="1660"/>
                  </a:lnTo>
                  <a:lnTo>
                    <a:pt x="828" y="1706"/>
                  </a:lnTo>
                  <a:lnTo>
                    <a:pt x="956" y="1746"/>
                  </a:lnTo>
                  <a:lnTo>
                    <a:pt x="1092" y="1782"/>
                  </a:lnTo>
                  <a:lnTo>
                    <a:pt x="1234" y="1814"/>
                  </a:lnTo>
                  <a:lnTo>
                    <a:pt x="1382" y="1840"/>
                  </a:lnTo>
                  <a:lnTo>
                    <a:pt x="1534" y="1860"/>
                  </a:lnTo>
                  <a:lnTo>
                    <a:pt x="1692" y="1876"/>
                  </a:lnTo>
                  <a:lnTo>
                    <a:pt x="1854" y="1884"/>
                  </a:lnTo>
                  <a:lnTo>
                    <a:pt x="2020" y="1888"/>
                  </a:lnTo>
                  <a:lnTo>
                    <a:pt x="2186" y="1884"/>
                  </a:lnTo>
                  <a:lnTo>
                    <a:pt x="2348" y="1876"/>
                  </a:lnTo>
                  <a:lnTo>
                    <a:pt x="2506" y="1860"/>
                  </a:lnTo>
                  <a:lnTo>
                    <a:pt x="2658" y="1840"/>
                  </a:lnTo>
                  <a:lnTo>
                    <a:pt x="2806" y="1814"/>
                  </a:lnTo>
                  <a:lnTo>
                    <a:pt x="2948" y="1782"/>
                  </a:lnTo>
                  <a:lnTo>
                    <a:pt x="3084" y="1746"/>
                  </a:lnTo>
                  <a:lnTo>
                    <a:pt x="3212" y="1706"/>
                  </a:lnTo>
                  <a:lnTo>
                    <a:pt x="3334" y="1660"/>
                  </a:lnTo>
                  <a:lnTo>
                    <a:pt x="3448" y="1612"/>
                  </a:lnTo>
                  <a:lnTo>
                    <a:pt x="3554" y="1558"/>
                  </a:lnTo>
                  <a:lnTo>
                    <a:pt x="3650" y="1502"/>
                  </a:lnTo>
                  <a:lnTo>
                    <a:pt x="3738" y="1442"/>
                  </a:lnTo>
                  <a:lnTo>
                    <a:pt x="3814" y="1378"/>
                  </a:lnTo>
                  <a:lnTo>
                    <a:pt x="3882" y="1312"/>
                  </a:lnTo>
                  <a:lnTo>
                    <a:pt x="3938" y="1242"/>
                  </a:lnTo>
                  <a:lnTo>
                    <a:pt x="3982" y="1170"/>
                  </a:lnTo>
                  <a:lnTo>
                    <a:pt x="4014" y="1098"/>
                  </a:lnTo>
                  <a:lnTo>
                    <a:pt x="4034" y="1022"/>
                  </a:lnTo>
                  <a:lnTo>
                    <a:pt x="4040" y="944"/>
                  </a:lnTo>
                  <a:lnTo>
                    <a:pt x="4034" y="866"/>
                  </a:lnTo>
                  <a:lnTo>
                    <a:pt x="4014" y="790"/>
                  </a:lnTo>
                  <a:lnTo>
                    <a:pt x="3982" y="718"/>
                  </a:lnTo>
                  <a:lnTo>
                    <a:pt x="3938" y="646"/>
                  </a:lnTo>
                  <a:lnTo>
                    <a:pt x="3882" y="576"/>
                  </a:lnTo>
                  <a:lnTo>
                    <a:pt x="3814" y="510"/>
                  </a:lnTo>
                  <a:lnTo>
                    <a:pt x="3738" y="446"/>
                  </a:lnTo>
                  <a:lnTo>
                    <a:pt x="3650" y="386"/>
                  </a:lnTo>
                  <a:lnTo>
                    <a:pt x="3554" y="330"/>
                  </a:lnTo>
                  <a:lnTo>
                    <a:pt x="3448" y="276"/>
                  </a:lnTo>
                  <a:lnTo>
                    <a:pt x="3334" y="228"/>
                  </a:lnTo>
                  <a:lnTo>
                    <a:pt x="3212" y="182"/>
                  </a:lnTo>
                  <a:lnTo>
                    <a:pt x="3084" y="142"/>
                  </a:lnTo>
                  <a:lnTo>
                    <a:pt x="2948" y="106"/>
                  </a:lnTo>
                  <a:lnTo>
                    <a:pt x="2806" y="74"/>
                  </a:lnTo>
                  <a:lnTo>
                    <a:pt x="2658" y="48"/>
                  </a:lnTo>
                  <a:lnTo>
                    <a:pt x="2506" y="28"/>
                  </a:lnTo>
                  <a:lnTo>
                    <a:pt x="2348" y="12"/>
                  </a:lnTo>
                  <a:lnTo>
                    <a:pt x="2186" y="4"/>
                  </a:lnTo>
                  <a:lnTo>
                    <a:pt x="2020" y="0"/>
                  </a:lnTo>
                  <a:close/>
                  <a:moveTo>
                    <a:pt x="1922" y="1748"/>
                  </a:moveTo>
                  <a:lnTo>
                    <a:pt x="1762" y="1746"/>
                  </a:lnTo>
                  <a:lnTo>
                    <a:pt x="1606" y="1736"/>
                  </a:lnTo>
                  <a:lnTo>
                    <a:pt x="1454" y="1722"/>
                  </a:lnTo>
                  <a:lnTo>
                    <a:pt x="1306" y="1702"/>
                  </a:lnTo>
                  <a:lnTo>
                    <a:pt x="1164" y="1678"/>
                  </a:lnTo>
                  <a:lnTo>
                    <a:pt x="1028" y="1648"/>
                  </a:lnTo>
                  <a:lnTo>
                    <a:pt x="898" y="1614"/>
                  </a:lnTo>
                  <a:lnTo>
                    <a:pt x="776" y="1576"/>
                  </a:lnTo>
                  <a:lnTo>
                    <a:pt x="662" y="1532"/>
                  </a:lnTo>
                  <a:lnTo>
                    <a:pt x="554" y="1486"/>
                  </a:lnTo>
                  <a:lnTo>
                    <a:pt x="458" y="1436"/>
                  </a:lnTo>
                  <a:lnTo>
                    <a:pt x="370" y="1382"/>
                  </a:lnTo>
                  <a:lnTo>
                    <a:pt x="292" y="1326"/>
                  </a:lnTo>
                  <a:lnTo>
                    <a:pt x="224" y="1266"/>
                  </a:lnTo>
                  <a:lnTo>
                    <a:pt x="166" y="1204"/>
                  </a:lnTo>
                  <a:lnTo>
                    <a:pt x="122" y="1140"/>
                  </a:lnTo>
                  <a:lnTo>
                    <a:pt x="88" y="1074"/>
                  </a:lnTo>
                  <a:lnTo>
                    <a:pt x="68" y="1004"/>
                  </a:lnTo>
                  <a:lnTo>
                    <a:pt x="62" y="934"/>
                  </a:lnTo>
                  <a:lnTo>
                    <a:pt x="68" y="864"/>
                  </a:lnTo>
                  <a:lnTo>
                    <a:pt x="88" y="796"/>
                  </a:lnTo>
                  <a:lnTo>
                    <a:pt x="122" y="730"/>
                  </a:lnTo>
                  <a:lnTo>
                    <a:pt x="166" y="664"/>
                  </a:lnTo>
                  <a:lnTo>
                    <a:pt x="224" y="602"/>
                  </a:lnTo>
                  <a:lnTo>
                    <a:pt x="292" y="544"/>
                  </a:lnTo>
                  <a:lnTo>
                    <a:pt x="370" y="486"/>
                  </a:lnTo>
                  <a:lnTo>
                    <a:pt x="458" y="434"/>
                  </a:lnTo>
                  <a:lnTo>
                    <a:pt x="554" y="382"/>
                  </a:lnTo>
                  <a:lnTo>
                    <a:pt x="662" y="336"/>
                  </a:lnTo>
                  <a:lnTo>
                    <a:pt x="776" y="294"/>
                  </a:lnTo>
                  <a:lnTo>
                    <a:pt x="898" y="256"/>
                  </a:lnTo>
                  <a:lnTo>
                    <a:pt x="1028" y="222"/>
                  </a:lnTo>
                  <a:lnTo>
                    <a:pt x="1164" y="192"/>
                  </a:lnTo>
                  <a:lnTo>
                    <a:pt x="1306" y="166"/>
                  </a:lnTo>
                  <a:lnTo>
                    <a:pt x="1454" y="148"/>
                  </a:lnTo>
                  <a:lnTo>
                    <a:pt x="1606" y="132"/>
                  </a:lnTo>
                  <a:lnTo>
                    <a:pt x="1762" y="124"/>
                  </a:lnTo>
                  <a:lnTo>
                    <a:pt x="1922" y="120"/>
                  </a:lnTo>
                  <a:lnTo>
                    <a:pt x="2084" y="124"/>
                  </a:lnTo>
                  <a:lnTo>
                    <a:pt x="2240" y="132"/>
                  </a:lnTo>
                  <a:lnTo>
                    <a:pt x="2392" y="148"/>
                  </a:lnTo>
                  <a:lnTo>
                    <a:pt x="2540" y="166"/>
                  </a:lnTo>
                  <a:lnTo>
                    <a:pt x="2682" y="192"/>
                  </a:lnTo>
                  <a:lnTo>
                    <a:pt x="2818" y="222"/>
                  </a:lnTo>
                  <a:lnTo>
                    <a:pt x="2948" y="256"/>
                  </a:lnTo>
                  <a:lnTo>
                    <a:pt x="3070" y="294"/>
                  </a:lnTo>
                  <a:lnTo>
                    <a:pt x="3184" y="336"/>
                  </a:lnTo>
                  <a:lnTo>
                    <a:pt x="3292" y="382"/>
                  </a:lnTo>
                  <a:lnTo>
                    <a:pt x="3388" y="434"/>
                  </a:lnTo>
                  <a:lnTo>
                    <a:pt x="3476" y="486"/>
                  </a:lnTo>
                  <a:lnTo>
                    <a:pt x="3554" y="544"/>
                  </a:lnTo>
                  <a:lnTo>
                    <a:pt x="3622" y="602"/>
                  </a:lnTo>
                  <a:lnTo>
                    <a:pt x="3680" y="664"/>
                  </a:lnTo>
                  <a:lnTo>
                    <a:pt x="3724" y="730"/>
                  </a:lnTo>
                  <a:lnTo>
                    <a:pt x="3758" y="796"/>
                  </a:lnTo>
                  <a:lnTo>
                    <a:pt x="3778" y="864"/>
                  </a:lnTo>
                  <a:lnTo>
                    <a:pt x="3784" y="934"/>
                  </a:lnTo>
                  <a:lnTo>
                    <a:pt x="3778" y="1004"/>
                  </a:lnTo>
                  <a:lnTo>
                    <a:pt x="3758" y="1074"/>
                  </a:lnTo>
                  <a:lnTo>
                    <a:pt x="3724" y="1140"/>
                  </a:lnTo>
                  <a:lnTo>
                    <a:pt x="3680" y="1204"/>
                  </a:lnTo>
                  <a:lnTo>
                    <a:pt x="3622" y="1266"/>
                  </a:lnTo>
                  <a:lnTo>
                    <a:pt x="3554" y="1326"/>
                  </a:lnTo>
                  <a:lnTo>
                    <a:pt x="3476" y="1382"/>
                  </a:lnTo>
                  <a:lnTo>
                    <a:pt x="3388" y="1436"/>
                  </a:lnTo>
                  <a:lnTo>
                    <a:pt x="3292" y="1486"/>
                  </a:lnTo>
                  <a:lnTo>
                    <a:pt x="3184" y="1532"/>
                  </a:lnTo>
                  <a:lnTo>
                    <a:pt x="3070" y="1576"/>
                  </a:lnTo>
                  <a:lnTo>
                    <a:pt x="2948" y="1614"/>
                  </a:lnTo>
                  <a:lnTo>
                    <a:pt x="2818" y="1648"/>
                  </a:lnTo>
                  <a:lnTo>
                    <a:pt x="2682" y="1678"/>
                  </a:lnTo>
                  <a:lnTo>
                    <a:pt x="2540" y="1702"/>
                  </a:lnTo>
                  <a:lnTo>
                    <a:pt x="2392" y="1722"/>
                  </a:lnTo>
                  <a:lnTo>
                    <a:pt x="2240" y="1736"/>
                  </a:lnTo>
                  <a:lnTo>
                    <a:pt x="2084" y="1746"/>
                  </a:lnTo>
                  <a:lnTo>
                    <a:pt x="1922" y="1748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30196"/>
                    <a:invGamma/>
                    <a:alpha val="36000"/>
                  </a:schemeClr>
                </a:gs>
                <a:gs pos="100000">
                  <a:schemeClr val="bg2"/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20485" name="Oval 5"/>
            <p:cNvSpPr>
              <a:spLocks noChangeArrowheads="1"/>
            </p:cNvSpPr>
            <p:nvPr/>
          </p:nvSpPr>
          <p:spPr bwMode="gray">
            <a:xfrm rot="-1543677">
              <a:off x="2736" y="1728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86" name="Oval 6"/>
            <p:cNvSpPr>
              <a:spLocks noChangeArrowheads="1"/>
            </p:cNvSpPr>
            <p:nvPr/>
          </p:nvSpPr>
          <p:spPr bwMode="gray">
            <a:xfrm rot="-1543677">
              <a:off x="4416" y="182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87" name="Oval 7"/>
            <p:cNvSpPr>
              <a:spLocks noChangeArrowheads="1"/>
            </p:cNvSpPr>
            <p:nvPr/>
          </p:nvSpPr>
          <p:spPr bwMode="gray">
            <a:xfrm rot="-1543677">
              <a:off x="1824" y="350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88" name="Oval 8"/>
            <p:cNvSpPr>
              <a:spLocks noChangeArrowheads="1"/>
            </p:cNvSpPr>
            <p:nvPr/>
          </p:nvSpPr>
          <p:spPr bwMode="gray">
            <a:xfrm rot="-1543677">
              <a:off x="3456" y="3120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89" name="Oval 9"/>
            <p:cNvSpPr>
              <a:spLocks noChangeArrowheads="1"/>
            </p:cNvSpPr>
            <p:nvPr/>
          </p:nvSpPr>
          <p:spPr bwMode="gray">
            <a:xfrm rot="-1543677">
              <a:off x="1296" y="2592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Oval 10"/>
            <p:cNvSpPr>
              <a:spLocks noChangeArrowheads="1"/>
            </p:cNvSpPr>
            <p:nvPr/>
          </p:nvSpPr>
          <p:spPr bwMode="gray">
            <a:xfrm>
              <a:off x="2407" y="1296"/>
              <a:ext cx="720" cy="694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>
                <a:ea typeface="宋体" pitchFamily="2" charset="-122"/>
              </a:endParaRPr>
            </a:p>
          </p:txBody>
        </p:sp>
        <p:sp>
          <p:nvSpPr>
            <p:cNvPr id="27" name="Oval 11"/>
            <p:cNvSpPr>
              <a:spLocks noChangeArrowheads="1"/>
            </p:cNvSpPr>
            <p:nvPr/>
          </p:nvSpPr>
          <p:spPr bwMode="gray">
            <a:xfrm>
              <a:off x="999" y="2126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37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>
                <a:ea typeface="宋体" pitchFamily="2" charset="-122"/>
              </a:endParaRPr>
            </a:p>
          </p:txBody>
        </p:sp>
        <p:sp>
          <p:nvSpPr>
            <p:cNvPr id="28" name="Oval 12"/>
            <p:cNvSpPr>
              <a:spLocks noChangeArrowheads="1"/>
            </p:cNvSpPr>
            <p:nvPr/>
          </p:nvSpPr>
          <p:spPr bwMode="gray">
            <a:xfrm>
              <a:off x="1493" y="3050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>
                <a:ea typeface="宋体" pitchFamily="2" charset="-122"/>
              </a:endParaRPr>
            </a:p>
          </p:txBody>
        </p:sp>
        <p:sp>
          <p:nvSpPr>
            <p:cNvPr id="29" name="Oval 13"/>
            <p:cNvSpPr>
              <a:spLocks noChangeArrowheads="1"/>
            </p:cNvSpPr>
            <p:nvPr/>
          </p:nvSpPr>
          <p:spPr bwMode="gray">
            <a:xfrm>
              <a:off x="3048" y="2707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>
                <a:ea typeface="宋体" pitchFamily="2" charset="-122"/>
              </a:endParaRPr>
            </a:p>
          </p:txBody>
        </p:sp>
        <p:sp>
          <p:nvSpPr>
            <p:cNvPr id="30" name="Oval 14"/>
            <p:cNvSpPr>
              <a:spLocks noChangeArrowheads="1"/>
            </p:cNvSpPr>
            <p:nvPr/>
          </p:nvSpPr>
          <p:spPr bwMode="gray">
            <a:xfrm>
              <a:off x="4072" y="1420"/>
              <a:ext cx="680" cy="695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b="1">
                <a:ea typeface="宋体" pitchFamily="2" charset="-122"/>
              </a:endParaRPr>
            </a:p>
          </p:txBody>
        </p:sp>
        <p:sp>
          <p:nvSpPr>
            <p:cNvPr id="20495" name="Text Box 20"/>
            <p:cNvSpPr txBox="1">
              <a:spLocks noChangeArrowheads="1"/>
            </p:cNvSpPr>
            <p:nvPr/>
          </p:nvSpPr>
          <p:spPr bwMode="gray">
            <a:xfrm>
              <a:off x="1870" y="2183"/>
              <a:ext cx="2160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800" b="1">
                  <a:solidFill>
                    <a:srgbClr val="FF0000"/>
                  </a:solidFill>
                </a:rPr>
                <a:t>树立为学校教学、科研等中心工作服务的观念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  <p:sp>
          <p:nvSpPr>
            <p:cNvPr id="20496" name="Line 21"/>
            <p:cNvSpPr>
              <a:spLocks noChangeShapeType="1"/>
            </p:cNvSpPr>
            <p:nvPr/>
          </p:nvSpPr>
          <p:spPr bwMode="gray">
            <a:xfrm>
              <a:off x="1751" y="1629"/>
              <a:ext cx="715" cy="5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cxnSp>
          <p:nvCxnSpPr>
            <p:cNvPr id="20497" name="AutoShape 22"/>
            <p:cNvCxnSpPr>
              <a:cxnSpLocks noChangeShapeType="1"/>
            </p:cNvCxnSpPr>
            <p:nvPr/>
          </p:nvCxnSpPr>
          <p:spPr bwMode="gray">
            <a:xfrm flipH="1">
              <a:off x="679" y="1629"/>
              <a:ext cx="108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498" name="Text Box 23"/>
            <p:cNvSpPr txBox="1">
              <a:spLocks noChangeArrowheads="1"/>
            </p:cNvSpPr>
            <p:nvPr/>
          </p:nvSpPr>
          <p:spPr bwMode="gray">
            <a:xfrm>
              <a:off x="599" y="1333"/>
              <a:ext cx="1296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400" b="1">
                  <a:latin typeface="Verdana" pitchFamily="34" charset="0"/>
                </a:rPr>
                <a:t>树立一个观念</a:t>
              </a:r>
              <a:endParaRPr lang="en-US" altLang="zh-CN" sz="2400" b="1">
                <a:latin typeface="Verdana" pitchFamily="34" charset="0"/>
              </a:endParaRPr>
            </a:p>
          </p:txBody>
        </p:sp>
      </p:grpSp>
      <p:sp>
        <p:nvSpPr>
          <p:cNvPr id="41" name="Rectangle 32"/>
          <p:cNvSpPr txBox="1">
            <a:spLocks noChangeArrowheads="1"/>
          </p:cNvSpPr>
          <p:nvPr/>
        </p:nvSpPr>
        <p:spPr bwMode="auto">
          <a:xfrm>
            <a:off x="1285875" y="285750"/>
            <a:ext cx="7643813" cy="6477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CN" altLang="en-US" sz="38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  <a:cs typeface="+mj-cs"/>
              </a:rPr>
              <a:t>四、履职思路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AutoShape 17"/>
          <p:cNvSpPr>
            <a:spLocks noChangeArrowheads="1"/>
          </p:cNvSpPr>
          <p:nvPr/>
        </p:nvSpPr>
        <p:spPr bwMode="gray">
          <a:xfrm>
            <a:off x="6286500" y="2214563"/>
            <a:ext cx="1933575" cy="1000125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36" name="AutoShape 17"/>
          <p:cNvSpPr>
            <a:spLocks noChangeArrowheads="1"/>
          </p:cNvSpPr>
          <p:nvPr/>
        </p:nvSpPr>
        <p:spPr bwMode="gray">
          <a:xfrm>
            <a:off x="6286500" y="3429000"/>
            <a:ext cx="1933575" cy="1000125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35" name="AutoShape 14"/>
          <p:cNvSpPr>
            <a:spLocks noChangeArrowheads="1"/>
          </p:cNvSpPr>
          <p:nvPr/>
        </p:nvSpPr>
        <p:spPr bwMode="gray">
          <a:xfrm>
            <a:off x="714375" y="2214563"/>
            <a:ext cx="1855788" cy="1071562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34" name="AutoShape 14"/>
          <p:cNvSpPr>
            <a:spLocks noChangeArrowheads="1"/>
          </p:cNvSpPr>
          <p:nvPr/>
        </p:nvSpPr>
        <p:spPr bwMode="gray">
          <a:xfrm>
            <a:off x="714375" y="3429000"/>
            <a:ext cx="1855788" cy="1071563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grpSp>
        <p:nvGrpSpPr>
          <p:cNvPr id="21509" name="Group 4"/>
          <p:cNvGrpSpPr>
            <a:grpSpLocks/>
          </p:cNvGrpSpPr>
          <p:nvPr/>
        </p:nvGrpSpPr>
        <p:grpSpPr bwMode="auto">
          <a:xfrm>
            <a:off x="2857500" y="2571750"/>
            <a:ext cx="3244850" cy="2652713"/>
            <a:chOff x="1872" y="1824"/>
            <a:chExt cx="2014" cy="1615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 rot="16200000" flipH="1">
              <a:off x="1827" y="2528"/>
              <a:ext cx="303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21" name="AutoShape 6"/>
            <p:cNvSpPr>
              <a:spLocks noChangeArrowheads="1"/>
            </p:cNvSpPr>
            <p:nvPr/>
          </p:nvSpPr>
          <p:spPr bwMode="gray">
            <a:xfrm rot="5400000" flipH="1">
              <a:off x="3628" y="2486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21526" name="Oval 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527" name="Oval 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Oval 10"/>
            <p:cNvSpPr>
              <a:spLocks noChangeArrowheads="1"/>
            </p:cNvSpPr>
            <p:nvPr/>
          </p:nvSpPr>
          <p:spPr bwMode="gray">
            <a:xfrm>
              <a:off x="2254" y="2000"/>
              <a:ext cx="125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21529" name="Oval 11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7" name="Oval 12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21531" name="Oval 13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6" name="AutoShape 14"/>
          <p:cNvSpPr>
            <a:spLocks noChangeArrowheads="1"/>
          </p:cNvSpPr>
          <p:nvPr/>
        </p:nvSpPr>
        <p:spPr bwMode="gray">
          <a:xfrm>
            <a:off x="714375" y="4643438"/>
            <a:ext cx="1855788" cy="1071562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gray">
          <a:xfrm>
            <a:off x="6286500" y="4643438"/>
            <a:ext cx="1933575" cy="1000125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21512" name="Text Box 20"/>
          <p:cNvSpPr txBox="1">
            <a:spLocks noChangeArrowheads="1"/>
          </p:cNvSpPr>
          <p:nvPr/>
        </p:nvSpPr>
        <p:spPr bwMode="gray">
          <a:xfrm>
            <a:off x="3698875" y="3357563"/>
            <a:ext cx="162718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en-US" sz="2800" b="1"/>
              <a:t>把  握</a:t>
            </a:r>
            <a:endParaRPr lang="en-US" altLang="zh-CN" sz="2800" b="1"/>
          </a:p>
          <a:p>
            <a:pPr algn="ctr" eaLnBrk="0" hangingPunct="0"/>
            <a:r>
              <a:rPr lang="zh-CN" altLang="en-US" sz="2800" b="1"/>
              <a:t>二个原则</a:t>
            </a:r>
            <a:endParaRPr lang="en-US" altLang="zh-CN" sz="2800" b="1"/>
          </a:p>
        </p:txBody>
      </p:sp>
      <p:sp>
        <p:nvSpPr>
          <p:cNvPr id="21513" name="Text Box 22"/>
          <p:cNvSpPr txBox="1">
            <a:spLocks noChangeArrowheads="1"/>
          </p:cNvSpPr>
          <p:nvPr/>
        </p:nvSpPr>
        <p:spPr bwMode="gray">
          <a:xfrm>
            <a:off x="1071563" y="2643188"/>
            <a:ext cx="1108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en-US" sz="2400" b="1">
                <a:solidFill>
                  <a:schemeClr val="bg1"/>
                </a:solidFill>
              </a:rPr>
              <a:t>整体性</a:t>
            </a:r>
            <a:endParaRPr lang="en-US" altLang="zh-CN" sz="2400" b="1">
              <a:solidFill>
                <a:schemeClr val="bg1"/>
              </a:solidFill>
            </a:endParaRPr>
          </a:p>
        </p:txBody>
      </p:sp>
      <p:sp>
        <p:nvSpPr>
          <p:cNvPr id="21514" name="Text Box 23"/>
          <p:cNvSpPr txBox="1">
            <a:spLocks noChangeArrowheads="1"/>
          </p:cNvSpPr>
          <p:nvPr/>
        </p:nvSpPr>
        <p:spPr bwMode="gray">
          <a:xfrm>
            <a:off x="1143000" y="3857625"/>
            <a:ext cx="1108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en-US" sz="2400" b="1">
                <a:solidFill>
                  <a:schemeClr val="bg1"/>
                </a:solidFill>
              </a:rPr>
              <a:t>协同性</a:t>
            </a:r>
            <a:endParaRPr lang="en-US" altLang="zh-CN" sz="2400" b="1">
              <a:solidFill>
                <a:schemeClr val="bg1"/>
              </a:solidFill>
            </a:endParaRPr>
          </a:p>
        </p:txBody>
      </p:sp>
      <p:sp>
        <p:nvSpPr>
          <p:cNvPr id="21515" name="Text Box 24"/>
          <p:cNvSpPr txBox="1">
            <a:spLocks noChangeArrowheads="1"/>
          </p:cNvSpPr>
          <p:nvPr/>
        </p:nvSpPr>
        <p:spPr bwMode="gray">
          <a:xfrm>
            <a:off x="1071563" y="5072063"/>
            <a:ext cx="1108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en-US" sz="2400" b="1">
                <a:solidFill>
                  <a:schemeClr val="bg1"/>
                </a:solidFill>
              </a:rPr>
              <a:t>层次性</a:t>
            </a:r>
            <a:endParaRPr lang="en-US" altLang="zh-CN" sz="2400" b="1">
              <a:solidFill>
                <a:schemeClr val="bg1"/>
              </a:solidFill>
            </a:endParaRPr>
          </a:p>
        </p:txBody>
      </p:sp>
      <p:sp>
        <p:nvSpPr>
          <p:cNvPr id="21516" name="Text Box 25"/>
          <p:cNvSpPr txBox="1">
            <a:spLocks noChangeArrowheads="1"/>
          </p:cNvSpPr>
          <p:nvPr/>
        </p:nvSpPr>
        <p:spPr bwMode="gray">
          <a:xfrm>
            <a:off x="6786563" y="2571750"/>
            <a:ext cx="1108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en-US" sz="2400" b="1"/>
              <a:t>规范性</a:t>
            </a:r>
            <a:endParaRPr lang="en-US" altLang="zh-CN" sz="2400" b="1"/>
          </a:p>
        </p:txBody>
      </p:sp>
      <p:sp>
        <p:nvSpPr>
          <p:cNvPr id="21517" name="Text Box 26"/>
          <p:cNvSpPr txBox="1">
            <a:spLocks noChangeArrowheads="1"/>
          </p:cNvSpPr>
          <p:nvPr/>
        </p:nvSpPr>
        <p:spPr bwMode="gray">
          <a:xfrm>
            <a:off x="6716713" y="3857625"/>
            <a:ext cx="1103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en-US" sz="2400" b="1"/>
              <a:t>客观性</a:t>
            </a:r>
            <a:endParaRPr lang="en-US" altLang="zh-CN" sz="2400" b="1">
              <a:solidFill>
                <a:schemeClr val="bg1"/>
              </a:solidFill>
            </a:endParaRPr>
          </a:p>
        </p:txBody>
      </p:sp>
      <p:sp>
        <p:nvSpPr>
          <p:cNvPr id="21518" name="Text Box 27"/>
          <p:cNvSpPr txBox="1">
            <a:spLocks noChangeArrowheads="1"/>
          </p:cNvSpPr>
          <p:nvPr/>
        </p:nvSpPr>
        <p:spPr bwMode="gray">
          <a:xfrm>
            <a:off x="6786563" y="5000625"/>
            <a:ext cx="1108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en-US" sz="2400" b="1"/>
              <a:t>主动性</a:t>
            </a:r>
            <a:endParaRPr lang="en-US" altLang="zh-CN" sz="2400" b="1"/>
          </a:p>
        </p:txBody>
      </p:sp>
      <p:sp>
        <p:nvSpPr>
          <p:cNvPr id="21519" name="AutoShape 21"/>
          <p:cNvSpPr>
            <a:spLocks noChangeArrowheads="1"/>
          </p:cNvSpPr>
          <p:nvPr/>
        </p:nvSpPr>
        <p:spPr bwMode="auto">
          <a:xfrm>
            <a:off x="357188" y="1214438"/>
            <a:ext cx="2714625" cy="5524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CN" sz="2800" b="1"/>
              <a:t>1</a:t>
            </a:r>
            <a:r>
              <a:rPr lang="zh-CN" altLang="en-US" sz="2800" b="1"/>
              <a:t>、系统性原则</a:t>
            </a:r>
            <a:endParaRPr lang="en-US" altLang="zh-CN" sz="2800" b="1">
              <a:latin typeface="Verdana" pitchFamily="34" charset="0"/>
            </a:endParaRPr>
          </a:p>
        </p:txBody>
      </p:sp>
      <p:sp>
        <p:nvSpPr>
          <p:cNvPr id="21520" name="AutoShape 21"/>
          <p:cNvSpPr>
            <a:spLocks noChangeArrowheads="1"/>
          </p:cNvSpPr>
          <p:nvPr/>
        </p:nvSpPr>
        <p:spPr bwMode="auto">
          <a:xfrm>
            <a:off x="5857875" y="1214438"/>
            <a:ext cx="2714625" cy="5524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CN" sz="2800" b="1"/>
              <a:t>2</a:t>
            </a:r>
            <a:r>
              <a:rPr lang="zh-CN" altLang="en-US" sz="2800" b="1"/>
              <a:t>、科学性原则</a:t>
            </a:r>
            <a:endParaRPr lang="en-US" altLang="zh-CN" sz="2800" b="1">
              <a:latin typeface="Verdana" pitchFamily="34" charset="0"/>
            </a:endParaRPr>
          </a:p>
        </p:txBody>
      </p:sp>
      <p:sp>
        <p:nvSpPr>
          <p:cNvPr id="32" name="AutoShape 7"/>
          <p:cNvSpPr>
            <a:spLocks noChangeArrowheads="1"/>
          </p:cNvSpPr>
          <p:nvPr/>
        </p:nvSpPr>
        <p:spPr bwMode="gray">
          <a:xfrm rot="10800000" flipH="1">
            <a:off x="1357313" y="1785938"/>
            <a:ext cx="496887" cy="338137"/>
          </a:xfrm>
          <a:prstGeom prst="upArrow">
            <a:avLst>
              <a:gd name="adj1" fmla="val 51676"/>
              <a:gd name="adj2" fmla="val 10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39216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33" name="AutoShape 7"/>
          <p:cNvSpPr>
            <a:spLocks noChangeArrowheads="1"/>
          </p:cNvSpPr>
          <p:nvPr/>
        </p:nvSpPr>
        <p:spPr bwMode="gray">
          <a:xfrm rot="10800000" flipH="1">
            <a:off x="6929438" y="1785938"/>
            <a:ext cx="496887" cy="338137"/>
          </a:xfrm>
          <a:prstGeom prst="upArrow">
            <a:avLst>
              <a:gd name="adj1" fmla="val 51676"/>
              <a:gd name="adj2" fmla="val 10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39216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39" name="Rectangle 3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CN" altLang="en-US" sz="38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四、履职思路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00125" y="214313"/>
            <a:ext cx="7643813" cy="647700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zh-CN" altLang="en-US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推进三个机制</a:t>
            </a:r>
            <a:endParaRPr lang="zh-CN" altLang="en-US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2530" name="Group 18"/>
          <p:cNvGrpSpPr>
            <a:grpSpLocks/>
          </p:cNvGrpSpPr>
          <p:nvPr/>
        </p:nvGrpSpPr>
        <p:grpSpPr bwMode="auto">
          <a:xfrm>
            <a:off x="1214438" y="1285875"/>
            <a:ext cx="5794375" cy="4572000"/>
            <a:chOff x="1177" y="1296"/>
            <a:chExt cx="3341" cy="2715"/>
          </a:xfrm>
        </p:grpSpPr>
        <p:sp>
          <p:nvSpPr>
            <p:cNvPr id="22532" name="Freeform 19"/>
            <p:cNvSpPr>
              <a:spLocks/>
            </p:cNvSpPr>
            <p:nvPr/>
          </p:nvSpPr>
          <p:spPr bwMode="gray">
            <a:xfrm rot="-794496">
              <a:off x="2989" y="1859"/>
              <a:ext cx="725" cy="2089"/>
            </a:xfrm>
            <a:custGeom>
              <a:avLst/>
              <a:gdLst>
                <a:gd name="T0" fmla="*/ 0 w 646"/>
                <a:gd name="T1" fmla="*/ 0 h 1861"/>
                <a:gd name="T2" fmla="*/ 135 w 646"/>
                <a:gd name="T3" fmla="*/ 39 h 1861"/>
                <a:gd name="T4" fmla="*/ 276 w 646"/>
                <a:gd name="T5" fmla="*/ 91 h 1861"/>
                <a:gd name="T6" fmla="*/ 414 w 646"/>
                <a:gd name="T7" fmla="*/ 152 h 1861"/>
                <a:gd name="T8" fmla="*/ 553 w 646"/>
                <a:gd name="T9" fmla="*/ 229 h 1861"/>
                <a:gd name="T10" fmla="*/ 683 w 646"/>
                <a:gd name="T11" fmla="*/ 314 h 1861"/>
                <a:gd name="T12" fmla="*/ 814 w 646"/>
                <a:gd name="T13" fmla="*/ 415 h 1861"/>
                <a:gd name="T14" fmla="*/ 944 w 646"/>
                <a:gd name="T15" fmla="*/ 523 h 1861"/>
                <a:gd name="T16" fmla="*/ 1064 w 646"/>
                <a:gd name="T17" fmla="*/ 644 h 1861"/>
                <a:gd name="T18" fmla="*/ 1178 w 646"/>
                <a:gd name="T19" fmla="*/ 781 h 1861"/>
                <a:gd name="T20" fmla="*/ 1292 w 646"/>
                <a:gd name="T21" fmla="*/ 919 h 1861"/>
                <a:gd name="T22" fmla="*/ 1392 w 646"/>
                <a:gd name="T23" fmla="*/ 1072 h 1861"/>
                <a:gd name="T24" fmla="*/ 1484 w 646"/>
                <a:gd name="T25" fmla="*/ 1238 h 1861"/>
                <a:gd name="T26" fmla="*/ 1568 w 646"/>
                <a:gd name="T27" fmla="*/ 1408 h 1861"/>
                <a:gd name="T28" fmla="*/ 1645 w 646"/>
                <a:gd name="T29" fmla="*/ 1591 h 1861"/>
                <a:gd name="T30" fmla="*/ 1704 w 646"/>
                <a:gd name="T31" fmla="*/ 1783 h 1861"/>
                <a:gd name="T32" fmla="*/ 1753 w 646"/>
                <a:gd name="T33" fmla="*/ 1981 h 1861"/>
                <a:gd name="T34" fmla="*/ 1792 w 646"/>
                <a:gd name="T35" fmla="*/ 2189 h 1861"/>
                <a:gd name="T36" fmla="*/ 1815 w 646"/>
                <a:gd name="T37" fmla="*/ 2406 h 1861"/>
                <a:gd name="T38" fmla="*/ 1826 w 646"/>
                <a:gd name="T39" fmla="*/ 2632 h 1861"/>
                <a:gd name="T40" fmla="*/ 1816 w 646"/>
                <a:gd name="T41" fmla="*/ 2861 h 1861"/>
                <a:gd name="T42" fmla="*/ 1795 w 646"/>
                <a:gd name="T43" fmla="*/ 3072 h 1861"/>
                <a:gd name="T44" fmla="*/ 1760 w 646"/>
                <a:gd name="T45" fmla="*/ 3282 h 1861"/>
                <a:gd name="T46" fmla="*/ 1713 w 646"/>
                <a:gd name="T47" fmla="*/ 3482 h 1861"/>
                <a:gd name="T48" fmla="*/ 1651 w 646"/>
                <a:gd name="T49" fmla="*/ 3670 h 1861"/>
                <a:gd name="T50" fmla="*/ 1585 w 646"/>
                <a:gd name="T51" fmla="*/ 3852 h 1861"/>
                <a:gd name="T52" fmla="*/ 1504 w 646"/>
                <a:gd name="T53" fmla="*/ 4019 h 1861"/>
                <a:gd name="T54" fmla="*/ 1412 w 646"/>
                <a:gd name="T55" fmla="*/ 4181 h 1861"/>
                <a:gd name="T56" fmla="*/ 1318 w 646"/>
                <a:gd name="T57" fmla="*/ 4339 h 1861"/>
                <a:gd name="T58" fmla="*/ 1209 w 646"/>
                <a:gd name="T59" fmla="*/ 4477 h 1861"/>
                <a:gd name="T60" fmla="*/ 1094 w 646"/>
                <a:gd name="T61" fmla="*/ 4603 h 1861"/>
                <a:gd name="T62" fmla="*/ 974 w 646"/>
                <a:gd name="T63" fmla="*/ 4729 h 1861"/>
                <a:gd name="T64" fmla="*/ 847 w 646"/>
                <a:gd name="T65" fmla="*/ 4835 h 1861"/>
                <a:gd name="T66" fmla="*/ 717 w 646"/>
                <a:gd name="T67" fmla="*/ 4935 h 1861"/>
                <a:gd name="T68" fmla="*/ 579 w 646"/>
                <a:gd name="T69" fmla="*/ 5025 h 1861"/>
                <a:gd name="T70" fmla="*/ 440 w 646"/>
                <a:gd name="T71" fmla="*/ 5102 h 1861"/>
                <a:gd name="T72" fmla="*/ 293 w 646"/>
                <a:gd name="T73" fmla="*/ 5167 h 1861"/>
                <a:gd name="T74" fmla="*/ 147 w 646"/>
                <a:gd name="T75" fmla="*/ 5223 h 1861"/>
                <a:gd name="T76" fmla="*/ 0 w 646"/>
                <a:gd name="T77" fmla="*/ 5265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003399"/>
                </a:gs>
              </a:gsLst>
              <a:lin ang="0" scaled="1"/>
            </a:gradFill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33" name="Freeform 20"/>
            <p:cNvSpPr>
              <a:spLocks/>
            </p:cNvSpPr>
            <p:nvPr/>
          </p:nvSpPr>
          <p:spPr bwMode="gray">
            <a:xfrm rot="5461794">
              <a:off x="1859" y="1577"/>
              <a:ext cx="725" cy="2089"/>
            </a:xfrm>
            <a:custGeom>
              <a:avLst/>
              <a:gdLst>
                <a:gd name="T0" fmla="*/ 0 w 646"/>
                <a:gd name="T1" fmla="*/ 0 h 1861"/>
                <a:gd name="T2" fmla="*/ 135 w 646"/>
                <a:gd name="T3" fmla="*/ 39 h 1861"/>
                <a:gd name="T4" fmla="*/ 276 w 646"/>
                <a:gd name="T5" fmla="*/ 91 h 1861"/>
                <a:gd name="T6" fmla="*/ 414 w 646"/>
                <a:gd name="T7" fmla="*/ 152 h 1861"/>
                <a:gd name="T8" fmla="*/ 553 w 646"/>
                <a:gd name="T9" fmla="*/ 229 h 1861"/>
                <a:gd name="T10" fmla="*/ 683 w 646"/>
                <a:gd name="T11" fmla="*/ 314 h 1861"/>
                <a:gd name="T12" fmla="*/ 814 w 646"/>
                <a:gd name="T13" fmla="*/ 415 h 1861"/>
                <a:gd name="T14" fmla="*/ 944 w 646"/>
                <a:gd name="T15" fmla="*/ 523 h 1861"/>
                <a:gd name="T16" fmla="*/ 1064 w 646"/>
                <a:gd name="T17" fmla="*/ 644 h 1861"/>
                <a:gd name="T18" fmla="*/ 1178 w 646"/>
                <a:gd name="T19" fmla="*/ 781 h 1861"/>
                <a:gd name="T20" fmla="*/ 1292 w 646"/>
                <a:gd name="T21" fmla="*/ 919 h 1861"/>
                <a:gd name="T22" fmla="*/ 1392 w 646"/>
                <a:gd name="T23" fmla="*/ 1072 h 1861"/>
                <a:gd name="T24" fmla="*/ 1484 w 646"/>
                <a:gd name="T25" fmla="*/ 1238 h 1861"/>
                <a:gd name="T26" fmla="*/ 1568 w 646"/>
                <a:gd name="T27" fmla="*/ 1408 h 1861"/>
                <a:gd name="T28" fmla="*/ 1645 w 646"/>
                <a:gd name="T29" fmla="*/ 1591 h 1861"/>
                <a:gd name="T30" fmla="*/ 1704 w 646"/>
                <a:gd name="T31" fmla="*/ 1783 h 1861"/>
                <a:gd name="T32" fmla="*/ 1753 w 646"/>
                <a:gd name="T33" fmla="*/ 1981 h 1861"/>
                <a:gd name="T34" fmla="*/ 1792 w 646"/>
                <a:gd name="T35" fmla="*/ 2189 h 1861"/>
                <a:gd name="T36" fmla="*/ 1815 w 646"/>
                <a:gd name="T37" fmla="*/ 2406 h 1861"/>
                <a:gd name="T38" fmla="*/ 1826 w 646"/>
                <a:gd name="T39" fmla="*/ 2632 h 1861"/>
                <a:gd name="T40" fmla="*/ 1816 w 646"/>
                <a:gd name="T41" fmla="*/ 2861 h 1861"/>
                <a:gd name="T42" fmla="*/ 1795 w 646"/>
                <a:gd name="T43" fmla="*/ 3072 h 1861"/>
                <a:gd name="T44" fmla="*/ 1760 w 646"/>
                <a:gd name="T45" fmla="*/ 3282 h 1861"/>
                <a:gd name="T46" fmla="*/ 1713 w 646"/>
                <a:gd name="T47" fmla="*/ 3482 h 1861"/>
                <a:gd name="T48" fmla="*/ 1651 w 646"/>
                <a:gd name="T49" fmla="*/ 3670 h 1861"/>
                <a:gd name="T50" fmla="*/ 1585 w 646"/>
                <a:gd name="T51" fmla="*/ 3852 h 1861"/>
                <a:gd name="T52" fmla="*/ 1504 w 646"/>
                <a:gd name="T53" fmla="*/ 4019 h 1861"/>
                <a:gd name="T54" fmla="*/ 1412 w 646"/>
                <a:gd name="T55" fmla="*/ 4181 h 1861"/>
                <a:gd name="T56" fmla="*/ 1318 w 646"/>
                <a:gd name="T57" fmla="*/ 4339 h 1861"/>
                <a:gd name="T58" fmla="*/ 1209 w 646"/>
                <a:gd name="T59" fmla="*/ 4477 h 1861"/>
                <a:gd name="T60" fmla="*/ 1094 w 646"/>
                <a:gd name="T61" fmla="*/ 4603 h 1861"/>
                <a:gd name="T62" fmla="*/ 974 w 646"/>
                <a:gd name="T63" fmla="*/ 4729 h 1861"/>
                <a:gd name="T64" fmla="*/ 847 w 646"/>
                <a:gd name="T65" fmla="*/ 4835 h 1861"/>
                <a:gd name="T66" fmla="*/ 717 w 646"/>
                <a:gd name="T67" fmla="*/ 4935 h 1861"/>
                <a:gd name="T68" fmla="*/ 579 w 646"/>
                <a:gd name="T69" fmla="*/ 5025 h 1861"/>
                <a:gd name="T70" fmla="*/ 440 w 646"/>
                <a:gd name="T71" fmla="*/ 5102 h 1861"/>
                <a:gd name="T72" fmla="*/ 293 w 646"/>
                <a:gd name="T73" fmla="*/ 5167 h 1861"/>
                <a:gd name="T74" fmla="*/ 147 w 646"/>
                <a:gd name="T75" fmla="*/ 5223 h 1861"/>
                <a:gd name="T76" fmla="*/ 0 w 646"/>
                <a:gd name="T77" fmla="*/ 5265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669900"/>
                </a:gs>
              </a:gsLst>
              <a:lin ang="0" scaled="1"/>
            </a:gradFill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34" name="Freeform 21"/>
            <p:cNvSpPr>
              <a:spLocks/>
            </p:cNvSpPr>
            <p:nvPr/>
          </p:nvSpPr>
          <p:spPr bwMode="gray">
            <a:xfrm rot="-7471624">
              <a:off x="3024" y="614"/>
              <a:ext cx="725" cy="2090"/>
            </a:xfrm>
            <a:custGeom>
              <a:avLst/>
              <a:gdLst>
                <a:gd name="T0" fmla="*/ 0 w 646"/>
                <a:gd name="T1" fmla="*/ 0 h 1861"/>
                <a:gd name="T2" fmla="*/ 135 w 646"/>
                <a:gd name="T3" fmla="*/ 39 h 1861"/>
                <a:gd name="T4" fmla="*/ 276 w 646"/>
                <a:gd name="T5" fmla="*/ 91 h 1861"/>
                <a:gd name="T6" fmla="*/ 414 w 646"/>
                <a:gd name="T7" fmla="*/ 154 h 1861"/>
                <a:gd name="T8" fmla="*/ 553 w 646"/>
                <a:gd name="T9" fmla="*/ 231 h 1861"/>
                <a:gd name="T10" fmla="*/ 683 w 646"/>
                <a:gd name="T11" fmla="*/ 314 h 1861"/>
                <a:gd name="T12" fmla="*/ 814 w 646"/>
                <a:gd name="T13" fmla="*/ 418 h 1861"/>
                <a:gd name="T14" fmla="*/ 944 w 646"/>
                <a:gd name="T15" fmla="*/ 527 h 1861"/>
                <a:gd name="T16" fmla="*/ 1064 w 646"/>
                <a:gd name="T17" fmla="*/ 648 h 1861"/>
                <a:gd name="T18" fmla="*/ 1178 w 646"/>
                <a:gd name="T19" fmla="*/ 783 h 1861"/>
                <a:gd name="T20" fmla="*/ 1292 w 646"/>
                <a:gd name="T21" fmla="*/ 923 h 1861"/>
                <a:gd name="T22" fmla="*/ 1392 w 646"/>
                <a:gd name="T23" fmla="*/ 1077 h 1861"/>
                <a:gd name="T24" fmla="*/ 1484 w 646"/>
                <a:gd name="T25" fmla="*/ 1242 h 1861"/>
                <a:gd name="T26" fmla="*/ 1568 w 646"/>
                <a:gd name="T27" fmla="*/ 1413 h 1861"/>
                <a:gd name="T28" fmla="*/ 1645 w 646"/>
                <a:gd name="T29" fmla="*/ 1598 h 1861"/>
                <a:gd name="T30" fmla="*/ 1704 w 646"/>
                <a:gd name="T31" fmla="*/ 1792 h 1861"/>
                <a:gd name="T32" fmla="*/ 1753 w 646"/>
                <a:gd name="T33" fmla="*/ 1990 h 1861"/>
                <a:gd name="T34" fmla="*/ 1792 w 646"/>
                <a:gd name="T35" fmla="*/ 2198 h 1861"/>
                <a:gd name="T36" fmla="*/ 1815 w 646"/>
                <a:gd name="T37" fmla="*/ 2419 h 1861"/>
                <a:gd name="T38" fmla="*/ 1826 w 646"/>
                <a:gd name="T39" fmla="*/ 2640 h 1861"/>
                <a:gd name="T40" fmla="*/ 1816 w 646"/>
                <a:gd name="T41" fmla="*/ 2873 h 1861"/>
                <a:gd name="T42" fmla="*/ 1795 w 646"/>
                <a:gd name="T43" fmla="*/ 3087 h 1861"/>
                <a:gd name="T44" fmla="*/ 1760 w 646"/>
                <a:gd name="T45" fmla="*/ 3296 h 1861"/>
                <a:gd name="T46" fmla="*/ 1713 w 646"/>
                <a:gd name="T47" fmla="*/ 3495 h 1861"/>
                <a:gd name="T48" fmla="*/ 1651 w 646"/>
                <a:gd name="T49" fmla="*/ 3686 h 1861"/>
                <a:gd name="T50" fmla="*/ 1585 w 646"/>
                <a:gd name="T51" fmla="*/ 3866 h 1861"/>
                <a:gd name="T52" fmla="*/ 1504 w 646"/>
                <a:gd name="T53" fmla="*/ 4038 h 1861"/>
                <a:gd name="T54" fmla="*/ 1412 w 646"/>
                <a:gd name="T55" fmla="*/ 4200 h 1861"/>
                <a:gd name="T56" fmla="*/ 1318 w 646"/>
                <a:gd name="T57" fmla="*/ 4355 h 1861"/>
                <a:gd name="T58" fmla="*/ 1209 w 646"/>
                <a:gd name="T59" fmla="*/ 4499 h 1861"/>
                <a:gd name="T60" fmla="*/ 1094 w 646"/>
                <a:gd name="T61" fmla="*/ 4626 h 1861"/>
                <a:gd name="T62" fmla="*/ 974 w 646"/>
                <a:gd name="T63" fmla="*/ 4745 h 1861"/>
                <a:gd name="T64" fmla="*/ 847 w 646"/>
                <a:gd name="T65" fmla="*/ 4856 h 1861"/>
                <a:gd name="T66" fmla="*/ 717 w 646"/>
                <a:gd name="T67" fmla="*/ 4957 h 1861"/>
                <a:gd name="T68" fmla="*/ 579 w 646"/>
                <a:gd name="T69" fmla="*/ 5050 h 1861"/>
                <a:gd name="T70" fmla="*/ 440 w 646"/>
                <a:gd name="T71" fmla="*/ 5123 h 1861"/>
                <a:gd name="T72" fmla="*/ 293 w 646"/>
                <a:gd name="T73" fmla="*/ 5187 h 1861"/>
                <a:gd name="T74" fmla="*/ 147 w 646"/>
                <a:gd name="T75" fmla="*/ 5246 h 1861"/>
                <a:gd name="T76" fmla="*/ 0 w 646"/>
                <a:gd name="T77" fmla="*/ 5287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565868"/>
                </a:gs>
              </a:gsLst>
              <a:lin ang="0" scaled="1"/>
            </a:gradFill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2535" name="Group 22"/>
            <p:cNvGrpSpPr>
              <a:grpSpLocks/>
            </p:cNvGrpSpPr>
            <p:nvPr/>
          </p:nvGrpSpPr>
          <p:grpSpPr bwMode="auto">
            <a:xfrm>
              <a:off x="1177" y="1440"/>
              <a:ext cx="3336" cy="2571"/>
              <a:chOff x="768" y="1104"/>
              <a:chExt cx="3984" cy="3072"/>
            </a:xfrm>
          </p:grpSpPr>
          <p:sp>
            <p:nvSpPr>
              <p:cNvPr id="22543" name="Freeform 23"/>
              <p:cNvSpPr>
                <a:spLocks/>
              </p:cNvSpPr>
              <p:nvPr/>
            </p:nvSpPr>
            <p:spPr bwMode="gray">
              <a:xfrm>
                <a:off x="2784" y="1680"/>
                <a:ext cx="866" cy="2496"/>
              </a:xfrm>
              <a:custGeom>
                <a:avLst/>
                <a:gdLst>
                  <a:gd name="T0" fmla="*/ 0 w 646"/>
                  <a:gd name="T1" fmla="*/ 0 h 1861"/>
                  <a:gd name="T2" fmla="*/ 665 w 646"/>
                  <a:gd name="T3" fmla="*/ 200 h 1861"/>
                  <a:gd name="T4" fmla="*/ 1367 w 646"/>
                  <a:gd name="T5" fmla="*/ 455 h 1861"/>
                  <a:gd name="T6" fmla="*/ 2058 w 646"/>
                  <a:gd name="T7" fmla="*/ 755 h 1861"/>
                  <a:gd name="T8" fmla="*/ 2723 w 646"/>
                  <a:gd name="T9" fmla="*/ 1140 h 1861"/>
                  <a:gd name="T10" fmla="*/ 3377 w 646"/>
                  <a:gd name="T11" fmla="*/ 1556 h 1861"/>
                  <a:gd name="T12" fmla="*/ 4020 w 646"/>
                  <a:gd name="T13" fmla="*/ 2060 h 1861"/>
                  <a:gd name="T14" fmla="*/ 4654 w 646"/>
                  <a:gd name="T15" fmla="*/ 2606 h 1861"/>
                  <a:gd name="T16" fmla="*/ 5266 w 646"/>
                  <a:gd name="T17" fmla="*/ 3204 h 1861"/>
                  <a:gd name="T18" fmla="*/ 5843 w 646"/>
                  <a:gd name="T19" fmla="*/ 3868 h 1861"/>
                  <a:gd name="T20" fmla="*/ 6394 w 646"/>
                  <a:gd name="T21" fmla="*/ 4570 h 1861"/>
                  <a:gd name="T22" fmla="*/ 6897 w 646"/>
                  <a:gd name="T23" fmla="*/ 5318 h 1861"/>
                  <a:gd name="T24" fmla="*/ 7350 w 646"/>
                  <a:gd name="T25" fmla="*/ 6136 h 1861"/>
                  <a:gd name="T26" fmla="*/ 7758 w 646"/>
                  <a:gd name="T27" fmla="*/ 6981 h 1861"/>
                  <a:gd name="T28" fmla="*/ 8136 w 646"/>
                  <a:gd name="T29" fmla="*/ 7897 h 1861"/>
                  <a:gd name="T30" fmla="*/ 8452 w 646"/>
                  <a:gd name="T31" fmla="*/ 8851 h 1861"/>
                  <a:gd name="T32" fmla="*/ 8675 w 646"/>
                  <a:gd name="T33" fmla="*/ 9831 h 1861"/>
                  <a:gd name="T34" fmla="*/ 8861 w 646"/>
                  <a:gd name="T35" fmla="*/ 10867 h 1861"/>
                  <a:gd name="T36" fmla="*/ 8978 w 646"/>
                  <a:gd name="T37" fmla="*/ 11942 h 1861"/>
                  <a:gd name="T38" fmla="*/ 9029 w 646"/>
                  <a:gd name="T39" fmla="*/ 13053 h 1861"/>
                  <a:gd name="T40" fmla="*/ 8998 w 646"/>
                  <a:gd name="T41" fmla="*/ 14206 h 1861"/>
                  <a:gd name="T42" fmla="*/ 8893 w 646"/>
                  <a:gd name="T43" fmla="*/ 15252 h 1861"/>
                  <a:gd name="T44" fmla="*/ 8707 w 646"/>
                  <a:gd name="T45" fmla="*/ 16292 h 1861"/>
                  <a:gd name="T46" fmla="*/ 8490 w 646"/>
                  <a:gd name="T47" fmla="*/ 17276 h 1861"/>
                  <a:gd name="T48" fmla="*/ 8177 w 646"/>
                  <a:gd name="T49" fmla="*/ 18219 h 1861"/>
                  <a:gd name="T50" fmla="*/ 7842 w 646"/>
                  <a:gd name="T51" fmla="*/ 19107 h 1861"/>
                  <a:gd name="T52" fmla="*/ 7451 w 646"/>
                  <a:gd name="T53" fmla="*/ 19955 h 1861"/>
                  <a:gd name="T54" fmla="*/ 6988 w 646"/>
                  <a:gd name="T55" fmla="*/ 20749 h 1861"/>
                  <a:gd name="T56" fmla="*/ 6516 w 646"/>
                  <a:gd name="T57" fmla="*/ 21510 h 1861"/>
                  <a:gd name="T58" fmla="*/ 5984 w 646"/>
                  <a:gd name="T59" fmla="*/ 22217 h 1861"/>
                  <a:gd name="T60" fmla="*/ 5419 w 646"/>
                  <a:gd name="T61" fmla="*/ 22854 h 1861"/>
                  <a:gd name="T62" fmla="*/ 4818 w 646"/>
                  <a:gd name="T63" fmla="*/ 23454 h 1861"/>
                  <a:gd name="T64" fmla="*/ 4221 w 646"/>
                  <a:gd name="T65" fmla="*/ 24000 h 1861"/>
                  <a:gd name="T66" fmla="*/ 3558 w 646"/>
                  <a:gd name="T67" fmla="*/ 24487 h 1861"/>
                  <a:gd name="T68" fmla="*/ 2874 w 646"/>
                  <a:gd name="T69" fmla="*/ 24941 h 1861"/>
                  <a:gd name="T70" fmla="*/ 2178 w 646"/>
                  <a:gd name="T71" fmla="*/ 25321 h 1861"/>
                  <a:gd name="T72" fmla="*/ 1448 w 646"/>
                  <a:gd name="T73" fmla="*/ 25644 h 1861"/>
                  <a:gd name="T74" fmla="*/ 737 w 646"/>
                  <a:gd name="T75" fmla="*/ 25927 h 1861"/>
                  <a:gd name="T76" fmla="*/ 0 w 646"/>
                  <a:gd name="T77" fmla="*/ 26136 h 1861"/>
                  <a:gd name="T78" fmla="*/ 0 w 646"/>
                  <a:gd name="T79" fmla="*/ 0 h 186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46"/>
                  <a:gd name="T121" fmla="*/ 0 h 1861"/>
                  <a:gd name="T122" fmla="*/ 646 w 646"/>
                  <a:gd name="T123" fmla="*/ 1861 h 186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46" h="1861">
                    <a:moveTo>
                      <a:pt x="0" y="0"/>
                    </a:moveTo>
                    <a:lnTo>
                      <a:pt x="48" y="14"/>
                    </a:lnTo>
                    <a:lnTo>
                      <a:pt x="98" y="32"/>
                    </a:lnTo>
                    <a:lnTo>
                      <a:pt x="147" y="54"/>
                    </a:lnTo>
                    <a:lnTo>
                      <a:pt x="195" y="81"/>
                    </a:lnTo>
                    <a:lnTo>
                      <a:pt x="242" y="111"/>
                    </a:lnTo>
                    <a:lnTo>
                      <a:pt x="288" y="147"/>
                    </a:lnTo>
                    <a:lnTo>
                      <a:pt x="333" y="185"/>
                    </a:lnTo>
                    <a:lnTo>
                      <a:pt x="377" y="228"/>
                    </a:lnTo>
                    <a:lnTo>
                      <a:pt x="418" y="275"/>
                    </a:lnTo>
                    <a:lnTo>
                      <a:pt x="457" y="325"/>
                    </a:lnTo>
                    <a:lnTo>
                      <a:pt x="493" y="379"/>
                    </a:lnTo>
                    <a:lnTo>
                      <a:pt x="526" y="437"/>
                    </a:lnTo>
                    <a:lnTo>
                      <a:pt x="555" y="497"/>
                    </a:lnTo>
                    <a:lnTo>
                      <a:pt x="582" y="562"/>
                    </a:lnTo>
                    <a:lnTo>
                      <a:pt x="604" y="630"/>
                    </a:lnTo>
                    <a:lnTo>
                      <a:pt x="621" y="700"/>
                    </a:lnTo>
                    <a:lnTo>
                      <a:pt x="634" y="774"/>
                    </a:lnTo>
                    <a:lnTo>
                      <a:pt x="642" y="851"/>
                    </a:lnTo>
                    <a:lnTo>
                      <a:pt x="646" y="930"/>
                    </a:lnTo>
                    <a:lnTo>
                      <a:pt x="643" y="1011"/>
                    </a:lnTo>
                    <a:lnTo>
                      <a:pt x="636" y="1086"/>
                    </a:lnTo>
                    <a:lnTo>
                      <a:pt x="623" y="1160"/>
                    </a:lnTo>
                    <a:lnTo>
                      <a:pt x="607" y="1230"/>
                    </a:lnTo>
                    <a:lnTo>
                      <a:pt x="585" y="1297"/>
                    </a:lnTo>
                    <a:lnTo>
                      <a:pt x="561" y="1361"/>
                    </a:lnTo>
                    <a:lnTo>
                      <a:pt x="533" y="1421"/>
                    </a:lnTo>
                    <a:lnTo>
                      <a:pt x="500" y="1478"/>
                    </a:lnTo>
                    <a:lnTo>
                      <a:pt x="466" y="1532"/>
                    </a:lnTo>
                    <a:lnTo>
                      <a:pt x="428" y="1582"/>
                    </a:lnTo>
                    <a:lnTo>
                      <a:pt x="388" y="1627"/>
                    </a:lnTo>
                    <a:lnTo>
                      <a:pt x="345" y="1670"/>
                    </a:lnTo>
                    <a:lnTo>
                      <a:pt x="301" y="1709"/>
                    </a:lnTo>
                    <a:lnTo>
                      <a:pt x="254" y="1744"/>
                    </a:lnTo>
                    <a:lnTo>
                      <a:pt x="205" y="1776"/>
                    </a:lnTo>
                    <a:lnTo>
                      <a:pt x="156" y="1803"/>
                    </a:lnTo>
                    <a:lnTo>
                      <a:pt x="104" y="1826"/>
                    </a:lnTo>
                    <a:lnTo>
                      <a:pt x="53" y="1846"/>
                    </a:lnTo>
                    <a:lnTo>
                      <a:pt x="0" y="1861"/>
                    </a:lnTo>
                    <a:lnTo>
                      <a:pt x="0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44" name="Freeform 24"/>
              <p:cNvSpPr>
                <a:spLocks/>
              </p:cNvSpPr>
              <p:nvPr/>
            </p:nvSpPr>
            <p:spPr bwMode="gray">
              <a:xfrm rot="6256290">
                <a:off x="1583" y="1153"/>
                <a:ext cx="866" cy="2496"/>
              </a:xfrm>
              <a:custGeom>
                <a:avLst/>
                <a:gdLst>
                  <a:gd name="T0" fmla="*/ 0 w 646"/>
                  <a:gd name="T1" fmla="*/ 0 h 1861"/>
                  <a:gd name="T2" fmla="*/ 665 w 646"/>
                  <a:gd name="T3" fmla="*/ 200 h 1861"/>
                  <a:gd name="T4" fmla="*/ 1367 w 646"/>
                  <a:gd name="T5" fmla="*/ 455 h 1861"/>
                  <a:gd name="T6" fmla="*/ 2058 w 646"/>
                  <a:gd name="T7" fmla="*/ 755 h 1861"/>
                  <a:gd name="T8" fmla="*/ 2723 w 646"/>
                  <a:gd name="T9" fmla="*/ 1140 h 1861"/>
                  <a:gd name="T10" fmla="*/ 3377 w 646"/>
                  <a:gd name="T11" fmla="*/ 1556 h 1861"/>
                  <a:gd name="T12" fmla="*/ 4020 w 646"/>
                  <a:gd name="T13" fmla="*/ 2060 h 1861"/>
                  <a:gd name="T14" fmla="*/ 4654 w 646"/>
                  <a:gd name="T15" fmla="*/ 2606 h 1861"/>
                  <a:gd name="T16" fmla="*/ 5266 w 646"/>
                  <a:gd name="T17" fmla="*/ 3204 h 1861"/>
                  <a:gd name="T18" fmla="*/ 5843 w 646"/>
                  <a:gd name="T19" fmla="*/ 3868 h 1861"/>
                  <a:gd name="T20" fmla="*/ 6394 w 646"/>
                  <a:gd name="T21" fmla="*/ 4570 h 1861"/>
                  <a:gd name="T22" fmla="*/ 6897 w 646"/>
                  <a:gd name="T23" fmla="*/ 5318 h 1861"/>
                  <a:gd name="T24" fmla="*/ 7350 w 646"/>
                  <a:gd name="T25" fmla="*/ 6136 h 1861"/>
                  <a:gd name="T26" fmla="*/ 7758 w 646"/>
                  <a:gd name="T27" fmla="*/ 6981 h 1861"/>
                  <a:gd name="T28" fmla="*/ 8136 w 646"/>
                  <a:gd name="T29" fmla="*/ 7897 h 1861"/>
                  <a:gd name="T30" fmla="*/ 8452 w 646"/>
                  <a:gd name="T31" fmla="*/ 8851 h 1861"/>
                  <a:gd name="T32" fmla="*/ 8675 w 646"/>
                  <a:gd name="T33" fmla="*/ 9831 h 1861"/>
                  <a:gd name="T34" fmla="*/ 8861 w 646"/>
                  <a:gd name="T35" fmla="*/ 10867 h 1861"/>
                  <a:gd name="T36" fmla="*/ 8978 w 646"/>
                  <a:gd name="T37" fmla="*/ 11942 h 1861"/>
                  <a:gd name="T38" fmla="*/ 9029 w 646"/>
                  <a:gd name="T39" fmla="*/ 13053 h 1861"/>
                  <a:gd name="T40" fmla="*/ 8998 w 646"/>
                  <a:gd name="T41" fmla="*/ 14206 h 1861"/>
                  <a:gd name="T42" fmla="*/ 8893 w 646"/>
                  <a:gd name="T43" fmla="*/ 15252 h 1861"/>
                  <a:gd name="T44" fmla="*/ 8707 w 646"/>
                  <a:gd name="T45" fmla="*/ 16292 h 1861"/>
                  <a:gd name="T46" fmla="*/ 8490 w 646"/>
                  <a:gd name="T47" fmla="*/ 17276 h 1861"/>
                  <a:gd name="T48" fmla="*/ 8177 w 646"/>
                  <a:gd name="T49" fmla="*/ 18219 h 1861"/>
                  <a:gd name="T50" fmla="*/ 7842 w 646"/>
                  <a:gd name="T51" fmla="*/ 19107 h 1861"/>
                  <a:gd name="T52" fmla="*/ 7451 w 646"/>
                  <a:gd name="T53" fmla="*/ 19955 h 1861"/>
                  <a:gd name="T54" fmla="*/ 6988 w 646"/>
                  <a:gd name="T55" fmla="*/ 20749 h 1861"/>
                  <a:gd name="T56" fmla="*/ 6516 w 646"/>
                  <a:gd name="T57" fmla="*/ 21510 h 1861"/>
                  <a:gd name="T58" fmla="*/ 5984 w 646"/>
                  <a:gd name="T59" fmla="*/ 22217 h 1861"/>
                  <a:gd name="T60" fmla="*/ 5419 w 646"/>
                  <a:gd name="T61" fmla="*/ 22854 h 1861"/>
                  <a:gd name="T62" fmla="*/ 4818 w 646"/>
                  <a:gd name="T63" fmla="*/ 23454 h 1861"/>
                  <a:gd name="T64" fmla="*/ 4221 w 646"/>
                  <a:gd name="T65" fmla="*/ 24000 h 1861"/>
                  <a:gd name="T66" fmla="*/ 3558 w 646"/>
                  <a:gd name="T67" fmla="*/ 24487 h 1861"/>
                  <a:gd name="T68" fmla="*/ 2874 w 646"/>
                  <a:gd name="T69" fmla="*/ 24941 h 1861"/>
                  <a:gd name="T70" fmla="*/ 2178 w 646"/>
                  <a:gd name="T71" fmla="*/ 25321 h 1861"/>
                  <a:gd name="T72" fmla="*/ 1448 w 646"/>
                  <a:gd name="T73" fmla="*/ 25644 h 1861"/>
                  <a:gd name="T74" fmla="*/ 737 w 646"/>
                  <a:gd name="T75" fmla="*/ 25927 h 1861"/>
                  <a:gd name="T76" fmla="*/ 0 w 646"/>
                  <a:gd name="T77" fmla="*/ 26136 h 1861"/>
                  <a:gd name="T78" fmla="*/ 0 w 646"/>
                  <a:gd name="T79" fmla="*/ 0 h 186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46"/>
                  <a:gd name="T121" fmla="*/ 0 h 1861"/>
                  <a:gd name="T122" fmla="*/ 646 w 646"/>
                  <a:gd name="T123" fmla="*/ 1861 h 186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46" h="1861">
                    <a:moveTo>
                      <a:pt x="0" y="0"/>
                    </a:moveTo>
                    <a:lnTo>
                      <a:pt x="48" y="14"/>
                    </a:lnTo>
                    <a:lnTo>
                      <a:pt x="98" y="32"/>
                    </a:lnTo>
                    <a:lnTo>
                      <a:pt x="147" y="54"/>
                    </a:lnTo>
                    <a:lnTo>
                      <a:pt x="195" y="81"/>
                    </a:lnTo>
                    <a:lnTo>
                      <a:pt x="242" y="111"/>
                    </a:lnTo>
                    <a:lnTo>
                      <a:pt x="288" y="147"/>
                    </a:lnTo>
                    <a:lnTo>
                      <a:pt x="333" y="185"/>
                    </a:lnTo>
                    <a:lnTo>
                      <a:pt x="377" y="228"/>
                    </a:lnTo>
                    <a:lnTo>
                      <a:pt x="418" y="275"/>
                    </a:lnTo>
                    <a:lnTo>
                      <a:pt x="457" y="325"/>
                    </a:lnTo>
                    <a:lnTo>
                      <a:pt x="493" y="379"/>
                    </a:lnTo>
                    <a:lnTo>
                      <a:pt x="526" y="437"/>
                    </a:lnTo>
                    <a:lnTo>
                      <a:pt x="555" y="497"/>
                    </a:lnTo>
                    <a:lnTo>
                      <a:pt x="582" y="562"/>
                    </a:lnTo>
                    <a:lnTo>
                      <a:pt x="604" y="630"/>
                    </a:lnTo>
                    <a:lnTo>
                      <a:pt x="621" y="700"/>
                    </a:lnTo>
                    <a:lnTo>
                      <a:pt x="634" y="774"/>
                    </a:lnTo>
                    <a:lnTo>
                      <a:pt x="642" y="851"/>
                    </a:lnTo>
                    <a:lnTo>
                      <a:pt x="646" y="930"/>
                    </a:lnTo>
                    <a:lnTo>
                      <a:pt x="643" y="1011"/>
                    </a:lnTo>
                    <a:lnTo>
                      <a:pt x="636" y="1086"/>
                    </a:lnTo>
                    <a:lnTo>
                      <a:pt x="623" y="1160"/>
                    </a:lnTo>
                    <a:lnTo>
                      <a:pt x="607" y="1230"/>
                    </a:lnTo>
                    <a:lnTo>
                      <a:pt x="585" y="1297"/>
                    </a:lnTo>
                    <a:lnTo>
                      <a:pt x="561" y="1361"/>
                    </a:lnTo>
                    <a:lnTo>
                      <a:pt x="533" y="1421"/>
                    </a:lnTo>
                    <a:lnTo>
                      <a:pt x="500" y="1478"/>
                    </a:lnTo>
                    <a:lnTo>
                      <a:pt x="466" y="1532"/>
                    </a:lnTo>
                    <a:lnTo>
                      <a:pt x="428" y="1582"/>
                    </a:lnTo>
                    <a:lnTo>
                      <a:pt x="388" y="1627"/>
                    </a:lnTo>
                    <a:lnTo>
                      <a:pt x="345" y="1670"/>
                    </a:lnTo>
                    <a:lnTo>
                      <a:pt x="301" y="1709"/>
                    </a:lnTo>
                    <a:lnTo>
                      <a:pt x="254" y="1744"/>
                    </a:lnTo>
                    <a:lnTo>
                      <a:pt x="205" y="1776"/>
                    </a:lnTo>
                    <a:lnTo>
                      <a:pt x="156" y="1803"/>
                    </a:lnTo>
                    <a:lnTo>
                      <a:pt x="104" y="1826"/>
                    </a:lnTo>
                    <a:lnTo>
                      <a:pt x="53" y="1846"/>
                    </a:lnTo>
                    <a:lnTo>
                      <a:pt x="0" y="1861"/>
                    </a:lnTo>
                    <a:lnTo>
                      <a:pt x="0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45" name="Freeform 25"/>
              <p:cNvSpPr>
                <a:spLocks/>
              </p:cNvSpPr>
              <p:nvPr/>
            </p:nvSpPr>
            <p:spPr bwMode="gray">
              <a:xfrm rot="-6677128">
                <a:off x="3071" y="289"/>
                <a:ext cx="866" cy="2496"/>
              </a:xfrm>
              <a:custGeom>
                <a:avLst/>
                <a:gdLst>
                  <a:gd name="T0" fmla="*/ 0 w 646"/>
                  <a:gd name="T1" fmla="*/ 0 h 1861"/>
                  <a:gd name="T2" fmla="*/ 665 w 646"/>
                  <a:gd name="T3" fmla="*/ 200 h 1861"/>
                  <a:gd name="T4" fmla="*/ 1367 w 646"/>
                  <a:gd name="T5" fmla="*/ 455 h 1861"/>
                  <a:gd name="T6" fmla="*/ 2058 w 646"/>
                  <a:gd name="T7" fmla="*/ 755 h 1861"/>
                  <a:gd name="T8" fmla="*/ 2723 w 646"/>
                  <a:gd name="T9" fmla="*/ 1140 h 1861"/>
                  <a:gd name="T10" fmla="*/ 3377 w 646"/>
                  <a:gd name="T11" fmla="*/ 1556 h 1861"/>
                  <a:gd name="T12" fmla="*/ 4020 w 646"/>
                  <a:gd name="T13" fmla="*/ 2060 h 1861"/>
                  <a:gd name="T14" fmla="*/ 4654 w 646"/>
                  <a:gd name="T15" fmla="*/ 2606 h 1861"/>
                  <a:gd name="T16" fmla="*/ 5266 w 646"/>
                  <a:gd name="T17" fmla="*/ 3204 h 1861"/>
                  <a:gd name="T18" fmla="*/ 5843 w 646"/>
                  <a:gd name="T19" fmla="*/ 3868 h 1861"/>
                  <a:gd name="T20" fmla="*/ 6394 w 646"/>
                  <a:gd name="T21" fmla="*/ 4570 h 1861"/>
                  <a:gd name="T22" fmla="*/ 6897 w 646"/>
                  <a:gd name="T23" fmla="*/ 5318 h 1861"/>
                  <a:gd name="T24" fmla="*/ 7350 w 646"/>
                  <a:gd name="T25" fmla="*/ 6136 h 1861"/>
                  <a:gd name="T26" fmla="*/ 7758 w 646"/>
                  <a:gd name="T27" fmla="*/ 6981 h 1861"/>
                  <a:gd name="T28" fmla="*/ 8136 w 646"/>
                  <a:gd name="T29" fmla="*/ 7897 h 1861"/>
                  <a:gd name="T30" fmla="*/ 8452 w 646"/>
                  <a:gd name="T31" fmla="*/ 8851 h 1861"/>
                  <a:gd name="T32" fmla="*/ 8675 w 646"/>
                  <a:gd name="T33" fmla="*/ 9831 h 1861"/>
                  <a:gd name="T34" fmla="*/ 8861 w 646"/>
                  <a:gd name="T35" fmla="*/ 10867 h 1861"/>
                  <a:gd name="T36" fmla="*/ 8978 w 646"/>
                  <a:gd name="T37" fmla="*/ 11942 h 1861"/>
                  <a:gd name="T38" fmla="*/ 9029 w 646"/>
                  <a:gd name="T39" fmla="*/ 13053 h 1861"/>
                  <a:gd name="T40" fmla="*/ 8998 w 646"/>
                  <a:gd name="T41" fmla="*/ 14206 h 1861"/>
                  <a:gd name="T42" fmla="*/ 8893 w 646"/>
                  <a:gd name="T43" fmla="*/ 15252 h 1861"/>
                  <a:gd name="T44" fmla="*/ 8707 w 646"/>
                  <a:gd name="T45" fmla="*/ 16292 h 1861"/>
                  <a:gd name="T46" fmla="*/ 8490 w 646"/>
                  <a:gd name="T47" fmla="*/ 17276 h 1861"/>
                  <a:gd name="T48" fmla="*/ 8177 w 646"/>
                  <a:gd name="T49" fmla="*/ 18219 h 1861"/>
                  <a:gd name="T50" fmla="*/ 7842 w 646"/>
                  <a:gd name="T51" fmla="*/ 19107 h 1861"/>
                  <a:gd name="T52" fmla="*/ 7451 w 646"/>
                  <a:gd name="T53" fmla="*/ 19955 h 1861"/>
                  <a:gd name="T54" fmla="*/ 6988 w 646"/>
                  <a:gd name="T55" fmla="*/ 20749 h 1861"/>
                  <a:gd name="T56" fmla="*/ 6516 w 646"/>
                  <a:gd name="T57" fmla="*/ 21510 h 1861"/>
                  <a:gd name="T58" fmla="*/ 5984 w 646"/>
                  <a:gd name="T59" fmla="*/ 22217 h 1861"/>
                  <a:gd name="T60" fmla="*/ 5419 w 646"/>
                  <a:gd name="T61" fmla="*/ 22854 h 1861"/>
                  <a:gd name="T62" fmla="*/ 4818 w 646"/>
                  <a:gd name="T63" fmla="*/ 23454 h 1861"/>
                  <a:gd name="T64" fmla="*/ 4221 w 646"/>
                  <a:gd name="T65" fmla="*/ 24000 h 1861"/>
                  <a:gd name="T66" fmla="*/ 3558 w 646"/>
                  <a:gd name="T67" fmla="*/ 24487 h 1861"/>
                  <a:gd name="T68" fmla="*/ 2874 w 646"/>
                  <a:gd name="T69" fmla="*/ 24941 h 1861"/>
                  <a:gd name="T70" fmla="*/ 2178 w 646"/>
                  <a:gd name="T71" fmla="*/ 25321 h 1861"/>
                  <a:gd name="T72" fmla="*/ 1448 w 646"/>
                  <a:gd name="T73" fmla="*/ 25644 h 1861"/>
                  <a:gd name="T74" fmla="*/ 737 w 646"/>
                  <a:gd name="T75" fmla="*/ 25927 h 1861"/>
                  <a:gd name="T76" fmla="*/ 0 w 646"/>
                  <a:gd name="T77" fmla="*/ 26136 h 1861"/>
                  <a:gd name="T78" fmla="*/ 0 w 646"/>
                  <a:gd name="T79" fmla="*/ 0 h 186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46"/>
                  <a:gd name="T121" fmla="*/ 0 h 1861"/>
                  <a:gd name="T122" fmla="*/ 646 w 646"/>
                  <a:gd name="T123" fmla="*/ 1861 h 186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46" h="1861">
                    <a:moveTo>
                      <a:pt x="0" y="0"/>
                    </a:moveTo>
                    <a:lnTo>
                      <a:pt x="48" y="14"/>
                    </a:lnTo>
                    <a:lnTo>
                      <a:pt x="98" y="32"/>
                    </a:lnTo>
                    <a:lnTo>
                      <a:pt x="147" y="54"/>
                    </a:lnTo>
                    <a:lnTo>
                      <a:pt x="195" y="81"/>
                    </a:lnTo>
                    <a:lnTo>
                      <a:pt x="242" y="111"/>
                    </a:lnTo>
                    <a:lnTo>
                      <a:pt x="288" y="147"/>
                    </a:lnTo>
                    <a:lnTo>
                      <a:pt x="333" y="185"/>
                    </a:lnTo>
                    <a:lnTo>
                      <a:pt x="377" y="228"/>
                    </a:lnTo>
                    <a:lnTo>
                      <a:pt x="418" y="275"/>
                    </a:lnTo>
                    <a:lnTo>
                      <a:pt x="457" y="325"/>
                    </a:lnTo>
                    <a:lnTo>
                      <a:pt x="493" y="379"/>
                    </a:lnTo>
                    <a:lnTo>
                      <a:pt x="526" y="437"/>
                    </a:lnTo>
                    <a:lnTo>
                      <a:pt x="555" y="497"/>
                    </a:lnTo>
                    <a:lnTo>
                      <a:pt x="582" y="562"/>
                    </a:lnTo>
                    <a:lnTo>
                      <a:pt x="604" y="630"/>
                    </a:lnTo>
                    <a:lnTo>
                      <a:pt x="621" y="700"/>
                    </a:lnTo>
                    <a:lnTo>
                      <a:pt x="634" y="774"/>
                    </a:lnTo>
                    <a:lnTo>
                      <a:pt x="642" y="851"/>
                    </a:lnTo>
                    <a:lnTo>
                      <a:pt x="646" y="930"/>
                    </a:lnTo>
                    <a:lnTo>
                      <a:pt x="643" y="1011"/>
                    </a:lnTo>
                    <a:lnTo>
                      <a:pt x="636" y="1086"/>
                    </a:lnTo>
                    <a:lnTo>
                      <a:pt x="623" y="1160"/>
                    </a:lnTo>
                    <a:lnTo>
                      <a:pt x="607" y="1230"/>
                    </a:lnTo>
                    <a:lnTo>
                      <a:pt x="585" y="1297"/>
                    </a:lnTo>
                    <a:lnTo>
                      <a:pt x="561" y="1361"/>
                    </a:lnTo>
                    <a:lnTo>
                      <a:pt x="533" y="1421"/>
                    </a:lnTo>
                    <a:lnTo>
                      <a:pt x="500" y="1478"/>
                    </a:lnTo>
                    <a:lnTo>
                      <a:pt x="466" y="1532"/>
                    </a:lnTo>
                    <a:lnTo>
                      <a:pt x="428" y="1582"/>
                    </a:lnTo>
                    <a:lnTo>
                      <a:pt x="388" y="1627"/>
                    </a:lnTo>
                    <a:lnTo>
                      <a:pt x="345" y="1670"/>
                    </a:lnTo>
                    <a:lnTo>
                      <a:pt x="301" y="1709"/>
                    </a:lnTo>
                    <a:lnTo>
                      <a:pt x="254" y="1744"/>
                    </a:lnTo>
                    <a:lnTo>
                      <a:pt x="205" y="1776"/>
                    </a:lnTo>
                    <a:lnTo>
                      <a:pt x="156" y="1803"/>
                    </a:lnTo>
                    <a:lnTo>
                      <a:pt x="104" y="1826"/>
                    </a:lnTo>
                    <a:lnTo>
                      <a:pt x="53" y="1846"/>
                    </a:lnTo>
                    <a:lnTo>
                      <a:pt x="0" y="1861"/>
                    </a:lnTo>
                    <a:lnTo>
                      <a:pt x="0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2536" name="Group 26"/>
            <p:cNvGrpSpPr>
              <a:grpSpLocks/>
            </p:cNvGrpSpPr>
            <p:nvPr/>
          </p:nvGrpSpPr>
          <p:grpSpPr bwMode="auto">
            <a:xfrm>
              <a:off x="2543" y="1899"/>
              <a:ext cx="844" cy="843"/>
              <a:chOff x="2016" y="1920"/>
              <a:chExt cx="1680" cy="1680"/>
            </a:xfrm>
          </p:grpSpPr>
          <p:sp>
            <p:nvSpPr>
              <p:cNvPr id="22541" name="Oval 27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14343"/>
                  </a:gs>
                  <a:gs pos="100000">
                    <a:srgbClr val="922929"/>
                  </a:gs>
                </a:gsLst>
                <a:lin ang="5400000" scaled="1"/>
              </a:gradFill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542" name="Freeform 28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095 w 1321"/>
                  <a:gd name="T1" fmla="*/ 141 h 712"/>
                  <a:gd name="T2" fmla="*/ 1109 w 1321"/>
                  <a:gd name="T3" fmla="*/ 156 h 712"/>
                  <a:gd name="T4" fmla="*/ 1112 w 1321"/>
                  <a:gd name="T5" fmla="*/ 170 h 712"/>
                  <a:gd name="T6" fmla="*/ 1107 w 1321"/>
                  <a:gd name="T7" fmla="*/ 182 h 712"/>
                  <a:gd name="T8" fmla="*/ 1093 w 1321"/>
                  <a:gd name="T9" fmla="*/ 192 h 712"/>
                  <a:gd name="T10" fmla="*/ 1071 w 1321"/>
                  <a:gd name="T11" fmla="*/ 204 h 712"/>
                  <a:gd name="T12" fmla="*/ 1043 w 1321"/>
                  <a:gd name="T13" fmla="*/ 213 h 712"/>
                  <a:gd name="T14" fmla="*/ 1007 w 1321"/>
                  <a:gd name="T15" fmla="*/ 221 h 712"/>
                  <a:gd name="T16" fmla="*/ 966 w 1321"/>
                  <a:gd name="T17" fmla="*/ 229 h 712"/>
                  <a:gd name="T18" fmla="*/ 919 w 1321"/>
                  <a:gd name="T19" fmla="*/ 235 h 712"/>
                  <a:gd name="T20" fmla="*/ 868 w 1321"/>
                  <a:gd name="T21" fmla="*/ 240 h 712"/>
                  <a:gd name="T22" fmla="*/ 814 w 1321"/>
                  <a:gd name="T23" fmla="*/ 243 h 712"/>
                  <a:gd name="T24" fmla="*/ 754 w 1321"/>
                  <a:gd name="T25" fmla="*/ 248 h 712"/>
                  <a:gd name="T26" fmla="*/ 694 w 1321"/>
                  <a:gd name="T27" fmla="*/ 249 h 712"/>
                  <a:gd name="T28" fmla="*/ 670 w 1321"/>
                  <a:gd name="T29" fmla="*/ 250 h 712"/>
                  <a:gd name="T30" fmla="*/ 401 w 1321"/>
                  <a:gd name="T31" fmla="*/ 250 h 712"/>
                  <a:gd name="T32" fmla="*/ 397 w 1321"/>
                  <a:gd name="T33" fmla="*/ 250 h 712"/>
                  <a:gd name="T34" fmla="*/ 344 w 1321"/>
                  <a:gd name="T35" fmla="*/ 249 h 712"/>
                  <a:gd name="T36" fmla="*/ 293 w 1321"/>
                  <a:gd name="T37" fmla="*/ 248 h 712"/>
                  <a:gd name="T38" fmla="*/ 245 w 1321"/>
                  <a:gd name="T39" fmla="*/ 245 h 712"/>
                  <a:gd name="T40" fmla="*/ 199 w 1321"/>
                  <a:gd name="T41" fmla="*/ 242 h 712"/>
                  <a:gd name="T42" fmla="*/ 158 w 1321"/>
                  <a:gd name="T43" fmla="*/ 238 h 712"/>
                  <a:gd name="T44" fmla="*/ 120 w 1321"/>
                  <a:gd name="T45" fmla="*/ 232 h 712"/>
                  <a:gd name="T46" fmla="*/ 84 w 1321"/>
                  <a:gd name="T47" fmla="*/ 228 h 712"/>
                  <a:gd name="T48" fmla="*/ 58 w 1321"/>
                  <a:gd name="T49" fmla="*/ 222 h 712"/>
                  <a:gd name="T50" fmla="*/ 30 w 1321"/>
                  <a:gd name="T51" fmla="*/ 214 h 712"/>
                  <a:gd name="T52" fmla="*/ 18 w 1321"/>
                  <a:gd name="T53" fmla="*/ 205 h 712"/>
                  <a:gd name="T54" fmla="*/ 6 w 1321"/>
                  <a:gd name="T55" fmla="*/ 195 h 712"/>
                  <a:gd name="T56" fmla="*/ 0 w 1321"/>
                  <a:gd name="T57" fmla="*/ 184 h 712"/>
                  <a:gd name="T58" fmla="*/ 0 w 1321"/>
                  <a:gd name="T59" fmla="*/ 183 h 712"/>
                  <a:gd name="T60" fmla="*/ 4 w 1321"/>
                  <a:gd name="T61" fmla="*/ 170 h 712"/>
                  <a:gd name="T62" fmla="*/ 16 w 1321"/>
                  <a:gd name="T63" fmla="*/ 157 h 712"/>
                  <a:gd name="T64" fmla="*/ 42 w 1321"/>
                  <a:gd name="T65" fmla="*/ 130 h 712"/>
                  <a:gd name="T66" fmla="*/ 77 w 1321"/>
                  <a:gd name="T67" fmla="*/ 105 h 712"/>
                  <a:gd name="T68" fmla="*/ 124 w 1321"/>
                  <a:gd name="T69" fmla="*/ 83 h 712"/>
                  <a:gd name="T70" fmla="*/ 172 w 1321"/>
                  <a:gd name="T71" fmla="*/ 61 h 712"/>
                  <a:gd name="T72" fmla="*/ 227 w 1321"/>
                  <a:gd name="T73" fmla="*/ 43 h 712"/>
                  <a:gd name="T74" fmla="*/ 287 w 1321"/>
                  <a:gd name="T75" fmla="*/ 29 h 712"/>
                  <a:gd name="T76" fmla="*/ 349 w 1321"/>
                  <a:gd name="T77" fmla="*/ 16 h 712"/>
                  <a:gd name="T78" fmla="*/ 419 w 1321"/>
                  <a:gd name="T79" fmla="*/ 8 h 712"/>
                  <a:gd name="T80" fmla="*/ 489 w 1321"/>
                  <a:gd name="T81" fmla="*/ 4 h 712"/>
                  <a:gd name="T82" fmla="*/ 562 w 1321"/>
                  <a:gd name="T83" fmla="*/ 0 h 712"/>
                  <a:gd name="T84" fmla="*/ 562 w 1321"/>
                  <a:gd name="T85" fmla="*/ 0 h 712"/>
                  <a:gd name="T86" fmla="*/ 639 w 1321"/>
                  <a:gd name="T87" fmla="*/ 4 h 712"/>
                  <a:gd name="T88" fmla="*/ 713 w 1321"/>
                  <a:gd name="T89" fmla="*/ 8 h 712"/>
                  <a:gd name="T90" fmla="*/ 785 w 1321"/>
                  <a:gd name="T91" fmla="*/ 18 h 712"/>
                  <a:gd name="T92" fmla="*/ 851 w 1321"/>
                  <a:gd name="T93" fmla="*/ 32 h 712"/>
                  <a:gd name="T94" fmla="*/ 911 w 1321"/>
                  <a:gd name="T95" fmla="*/ 48 h 712"/>
                  <a:gd name="T96" fmla="*/ 967 w 1321"/>
                  <a:gd name="T97" fmla="*/ 69 h 712"/>
                  <a:gd name="T98" fmla="*/ 1017 w 1321"/>
                  <a:gd name="T99" fmla="*/ 90 h 712"/>
                  <a:gd name="T100" fmla="*/ 1060 w 1321"/>
                  <a:gd name="T101" fmla="*/ 114 h 712"/>
                  <a:gd name="T102" fmla="*/ 1095 w 1321"/>
                  <a:gd name="T103" fmla="*/ 141 h 712"/>
                  <a:gd name="T104" fmla="*/ 1095 w 1321"/>
                  <a:gd name="T105" fmla="*/ 141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3300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2537" name="Text Box 29"/>
            <p:cNvSpPr txBox="1">
              <a:spLocks noChangeArrowheads="1"/>
            </p:cNvSpPr>
            <p:nvPr/>
          </p:nvSpPr>
          <p:spPr bwMode="gray">
            <a:xfrm>
              <a:off x="2536" y="1975"/>
              <a:ext cx="879" cy="5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zh-CN" altLang="en-US" sz="2600" b="1"/>
                <a:t>推进</a:t>
              </a:r>
              <a:endParaRPr lang="en-US" altLang="zh-CN" sz="2600" b="1"/>
            </a:p>
            <a:p>
              <a:pPr algn="ctr" eaLnBrk="0" hangingPunct="0"/>
              <a:r>
                <a:rPr lang="zh-CN" altLang="en-US" sz="2600" b="1"/>
                <a:t>三个机制</a:t>
              </a:r>
              <a:endParaRPr lang="en-US" altLang="zh-CN" sz="2600" b="1"/>
            </a:p>
          </p:txBody>
        </p:sp>
        <p:sp>
          <p:nvSpPr>
            <p:cNvPr id="22538" name="Text Box 30"/>
            <p:cNvSpPr txBox="1">
              <a:spLocks noChangeArrowheads="1"/>
            </p:cNvSpPr>
            <p:nvPr/>
          </p:nvSpPr>
          <p:spPr bwMode="auto">
            <a:xfrm>
              <a:off x="1357" y="2019"/>
              <a:ext cx="1171" cy="2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zh-CN" altLang="en-US" sz="2400" b="1"/>
                <a:t>健全预警机制</a:t>
              </a:r>
              <a:endParaRPr lang="en-US" altLang="zh-CN" sz="2400" b="1"/>
            </a:p>
          </p:txBody>
        </p:sp>
        <p:sp>
          <p:nvSpPr>
            <p:cNvPr id="22539" name="Text Box 31"/>
            <p:cNvSpPr txBox="1">
              <a:spLocks noChangeArrowheads="1"/>
            </p:cNvSpPr>
            <p:nvPr/>
          </p:nvSpPr>
          <p:spPr bwMode="auto">
            <a:xfrm>
              <a:off x="3347" y="1497"/>
              <a:ext cx="1171" cy="2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sz="2400" b="1"/>
                <a:t>建立协调机制</a:t>
              </a:r>
              <a:endParaRPr lang="en-US" altLang="zh-CN" sz="2400" b="1"/>
            </a:p>
          </p:txBody>
        </p:sp>
        <p:sp>
          <p:nvSpPr>
            <p:cNvPr id="22540" name="Text Box 32"/>
            <p:cNvSpPr txBox="1">
              <a:spLocks noChangeArrowheads="1"/>
            </p:cNvSpPr>
            <p:nvPr/>
          </p:nvSpPr>
          <p:spPr bwMode="auto">
            <a:xfrm>
              <a:off x="2298" y="3104"/>
              <a:ext cx="1171" cy="2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sz="2400" b="1"/>
                <a:t>完善防控机制</a:t>
              </a:r>
              <a:endParaRPr lang="en-US" altLang="zh-CN" sz="2400" b="1"/>
            </a:p>
          </p:txBody>
        </p:sp>
      </p:grpSp>
      <p:sp>
        <p:nvSpPr>
          <p:cNvPr id="19" name="Rectangle 32"/>
          <p:cNvSpPr txBox="1">
            <a:spLocks noChangeArrowheads="1"/>
          </p:cNvSpPr>
          <p:nvPr/>
        </p:nvSpPr>
        <p:spPr bwMode="auto">
          <a:xfrm>
            <a:off x="1116013" y="260350"/>
            <a:ext cx="7643812" cy="6477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CN" altLang="en-US" sz="38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  <a:cs typeface="+mj-cs"/>
              </a:rPr>
              <a:t>四、履职思路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reeform 3"/>
          <p:cNvSpPr>
            <a:spLocks/>
          </p:cNvSpPr>
          <p:nvPr/>
        </p:nvSpPr>
        <p:spPr bwMode="gray">
          <a:xfrm>
            <a:off x="500063" y="2571750"/>
            <a:ext cx="7745412" cy="3043238"/>
          </a:xfrm>
          <a:custGeom>
            <a:avLst/>
            <a:gdLst>
              <a:gd name="T0" fmla="*/ 2147483647 w 4893"/>
              <a:gd name="T1" fmla="*/ 0 h 1917"/>
              <a:gd name="T2" fmla="*/ 2147483647 w 4893"/>
              <a:gd name="T3" fmla="*/ 2147483647 h 1917"/>
              <a:gd name="T4" fmla="*/ 2147483647 w 4893"/>
              <a:gd name="T5" fmla="*/ 2147483647 h 1917"/>
              <a:gd name="T6" fmla="*/ 2147483647 w 4893"/>
              <a:gd name="T7" fmla="*/ 2147483647 h 1917"/>
              <a:gd name="T8" fmla="*/ 0 w 4893"/>
              <a:gd name="T9" fmla="*/ 2147483647 h 1917"/>
              <a:gd name="T10" fmla="*/ 2147483647 w 4893"/>
              <a:gd name="T11" fmla="*/ 2147483647 h 1917"/>
              <a:gd name="T12" fmla="*/ 2147483647 w 4893"/>
              <a:gd name="T13" fmla="*/ 0 h 191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893"/>
              <a:gd name="T22" fmla="*/ 0 h 1917"/>
              <a:gd name="T23" fmla="*/ 4893 w 4893"/>
              <a:gd name="T24" fmla="*/ 1917 h 191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893" h="1917">
                <a:moveTo>
                  <a:pt x="4878" y="0"/>
                </a:moveTo>
                <a:cubicBezTo>
                  <a:pt x="4878" y="0"/>
                  <a:pt x="4891" y="226"/>
                  <a:pt x="4893" y="440"/>
                </a:cubicBezTo>
                <a:cubicBezTo>
                  <a:pt x="3867" y="440"/>
                  <a:pt x="3815" y="1811"/>
                  <a:pt x="2467" y="1917"/>
                </a:cubicBezTo>
                <a:cubicBezTo>
                  <a:pt x="1073" y="1877"/>
                  <a:pt x="1309" y="493"/>
                  <a:pt x="21" y="500"/>
                </a:cubicBezTo>
                <a:lnTo>
                  <a:pt x="0" y="2"/>
                </a:lnTo>
                <a:cubicBezTo>
                  <a:pt x="620" y="518"/>
                  <a:pt x="1873" y="671"/>
                  <a:pt x="2461" y="667"/>
                </a:cubicBezTo>
                <a:cubicBezTo>
                  <a:pt x="2461" y="667"/>
                  <a:pt x="4076" y="668"/>
                  <a:pt x="4878" y="0"/>
                </a:cubicBezTo>
                <a:close/>
              </a:path>
            </a:pathLst>
          </a:custGeom>
          <a:gradFill rotWithShape="1">
            <a:gsLst>
              <a:gs pos="0">
                <a:srgbClr val="0D2D47"/>
              </a:gs>
              <a:gs pos="50000">
                <a:srgbClr val="85A3C5"/>
              </a:gs>
              <a:gs pos="100000">
                <a:srgbClr val="0D2D47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54" name="Line 4"/>
          <p:cNvSpPr>
            <a:spLocks noChangeShapeType="1"/>
          </p:cNvSpPr>
          <p:nvPr/>
        </p:nvSpPr>
        <p:spPr bwMode="gray">
          <a:xfrm flipH="1">
            <a:off x="2024063" y="4557713"/>
            <a:ext cx="874712" cy="712787"/>
          </a:xfrm>
          <a:prstGeom prst="line">
            <a:avLst/>
          </a:prstGeom>
          <a:noFill/>
          <a:ln w="9525">
            <a:solidFill>
              <a:srgbClr val="F8F8F8">
                <a:alpha val="10196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55" name="Line 5"/>
          <p:cNvSpPr>
            <a:spLocks noChangeShapeType="1"/>
          </p:cNvSpPr>
          <p:nvPr/>
        </p:nvSpPr>
        <p:spPr bwMode="gray">
          <a:xfrm>
            <a:off x="5778500" y="4573588"/>
            <a:ext cx="874713" cy="712787"/>
          </a:xfrm>
          <a:prstGeom prst="line">
            <a:avLst/>
          </a:prstGeom>
          <a:noFill/>
          <a:ln w="9525">
            <a:solidFill>
              <a:srgbClr val="F8F8F8">
                <a:alpha val="10196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56" name="Line 6"/>
          <p:cNvSpPr>
            <a:spLocks noChangeShapeType="1"/>
          </p:cNvSpPr>
          <p:nvPr/>
        </p:nvSpPr>
        <p:spPr bwMode="gray">
          <a:xfrm flipH="1">
            <a:off x="474663" y="4213225"/>
            <a:ext cx="1143000" cy="331788"/>
          </a:xfrm>
          <a:prstGeom prst="line">
            <a:avLst/>
          </a:prstGeom>
          <a:noFill/>
          <a:ln w="9525">
            <a:solidFill>
              <a:srgbClr val="F8F8F8">
                <a:alpha val="10196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57" name="Line 7"/>
          <p:cNvSpPr>
            <a:spLocks noChangeShapeType="1"/>
          </p:cNvSpPr>
          <p:nvPr/>
        </p:nvSpPr>
        <p:spPr bwMode="gray">
          <a:xfrm>
            <a:off x="7170738" y="4208463"/>
            <a:ext cx="1103312" cy="331787"/>
          </a:xfrm>
          <a:prstGeom prst="line">
            <a:avLst/>
          </a:prstGeom>
          <a:noFill/>
          <a:ln w="9525">
            <a:solidFill>
              <a:srgbClr val="F8F8F8">
                <a:alpha val="10196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gray">
          <a:xfrm>
            <a:off x="2540000" y="3970338"/>
            <a:ext cx="3668713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3600" b="1" dirty="0">
                <a:ea typeface="宋体" pitchFamily="2" charset="-122"/>
              </a:rPr>
              <a:t>处理四个关系</a:t>
            </a:r>
            <a:endParaRPr lang="zh-CN" altLang="en-US" sz="3600" b="1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23559" name="Line 9"/>
          <p:cNvSpPr>
            <a:spLocks noChangeShapeType="1"/>
          </p:cNvSpPr>
          <p:nvPr/>
        </p:nvSpPr>
        <p:spPr bwMode="gray">
          <a:xfrm flipH="1">
            <a:off x="2035175" y="2568575"/>
            <a:ext cx="874713" cy="712788"/>
          </a:xfrm>
          <a:prstGeom prst="line">
            <a:avLst/>
          </a:prstGeom>
          <a:noFill/>
          <a:ln w="9525">
            <a:solidFill>
              <a:srgbClr val="F8F8F8">
                <a:alpha val="39999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60" name="Line 10"/>
          <p:cNvSpPr>
            <a:spLocks noChangeShapeType="1"/>
          </p:cNvSpPr>
          <p:nvPr/>
        </p:nvSpPr>
        <p:spPr bwMode="gray">
          <a:xfrm>
            <a:off x="5789613" y="2584450"/>
            <a:ext cx="874712" cy="712788"/>
          </a:xfrm>
          <a:prstGeom prst="line">
            <a:avLst/>
          </a:prstGeom>
          <a:noFill/>
          <a:ln w="9525">
            <a:solidFill>
              <a:srgbClr val="F8F8F8">
                <a:alpha val="39999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61" name="Line 11"/>
          <p:cNvSpPr>
            <a:spLocks noChangeShapeType="1"/>
          </p:cNvSpPr>
          <p:nvPr/>
        </p:nvSpPr>
        <p:spPr bwMode="gray">
          <a:xfrm>
            <a:off x="4383088" y="2767013"/>
            <a:ext cx="0" cy="825500"/>
          </a:xfrm>
          <a:prstGeom prst="line">
            <a:avLst/>
          </a:prstGeom>
          <a:noFill/>
          <a:ln w="9525">
            <a:solidFill>
              <a:srgbClr val="F8F8F8">
                <a:alpha val="30196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62" name="Freeform 12"/>
          <p:cNvSpPr>
            <a:spLocks/>
          </p:cNvSpPr>
          <p:nvPr/>
        </p:nvSpPr>
        <p:spPr bwMode="gray">
          <a:xfrm>
            <a:off x="493713" y="2573338"/>
            <a:ext cx="7720012" cy="1036637"/>
          </a:xfrm>
          <a:custGeom>
            <a:avLst/>
            <a:gdLst>
              <a:gd name="T0" fmla="*/ 0 w 4863"/>
              <a:gd name="T1" fmla="*/ 0 h 653"/>
              <a:gd name="T2" fmla="*/ 2147483647 w 4863"/>
              <a:gd name="T3" fmla="*/ 2147483647 h 653"/>
              <a:gd name="T4" fmla="*/ 2147483647 w 4863"/>
              <a:gd name="T5" fmla="*/ 2147483647 h 653"/>
              <a:gd name="T6" fmla="*/ 0 60000 65536"/>
              <a:gd name="T7" fmla="*/ 0 60000 65536"/>
              <a:gd name="T8" fmla="*/ 0 60000 65536"/>
              <a:gd name="T9" fmla="*/ 0 w 4863"/>
              <a:gd name="T10" fmla="*/ 0 h 653"/>
              <a:gd name="T11" fmla="*/ 4863 w 4863"/>
              <a:gd name="T12" fmla="*/ 653 h 6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63" h="653">
                <a:moveTo>
                  <a:pt x="0" y="0"/>
                </a:moveTo>
                <a:cubicBezTo>
                  <a:pt x="522" y="422"/>
                  <a:pt x="1577" y="653"/>
                  <a:pt x="2443" y="649"/>
                </a:cubicBezTo>
                <a:cubicBezTo>
                  <a:pt x="3387" y="645"/>
                  <a:pt x="4214" y="439"/>
                  <a:pt x="4863" y="9"/>
                </a:cubicBezTo>
              </a:path>
            </a:pathLst>
          </a:custGeom>
          <a:noFill/>
          <a:ln w="28575">
            <a:solidFill>
              <a:srgbClr val="FFFFFF">
                <a:alpha val="79999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3563" name="Group 13"/>
          <p:cNvGrpSpPr>
            <a:grpSpLocks/>
          </p:cNvGrpSpPr>
          <p:nvPr/>
        </p:nvGrpSpPr>
        <p:grpSpPr bwMode="auto">
          <a:xfrm>
            <a:off x="917575" y="1317625"/>
            <a:ext cx="1425575" cy="1508125"/>
            <a:chOff x="699" y="1238"/>
            <a:chExt cx="898" cy="950"/>
          </a:xfrm>
        </p:grpSpPr>
        <p:grpSp>
          <p:nvGrpSpPr>
            <p:cNvPr id="23587" name="Group 14"/>
            <p:cNvGrpSpPr>
              <a:grpSpLocks/>
            </p:cNvGrpSpPr>
            <p:nvPr/>
          </p:nvGrpSpPr>
          <p:grpSpPr bwMode="auto">
            <a:xfrm>
              <a:off x="699" y="1236"/>
              <a:ext cx="897" cy="949"/>
              <a:chOff x="192" y="1917"/>
              <a:chExt cx="1042" cy="1102"/>
            </a:xfrm>
          </p:grpSpPr>
          <p:pic>
            <p:nvPicPr>
              <p:cNvPr id="23589" name="Picture 15" descr="light_shadow"/>
              <p:cNvPicPr>
                <a:picLocks noChangeAspect="1" noChangeArrowheads="1"/>
              </p:cNvPicPr>
              <p:nvPr/>
            </p:nvPicPr>
            <p:blipFill>
              <a:blip r:embed="rId2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90" name="Picture 16" descr="circuler_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Oval 17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50000">
                    <a:schemeClr val="accent1">
                      <a:alpha val="55000"/>
                    </a:schemeClr>
                  </a:gs>
                  <a:gs pos="10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</p:grpSp>
        <p:pic>
          <p:nvPicPr>
            <p:cNvPr id="23588" name="Picture 18" descr="Picture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789" y="1247"/>
              <a:ext cx="709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64" name="Group 19"/>
          <p:cNvGrpSpPr>
            <a:grpSpLocks/>
          </p:cNvGrpSpPr>
          <p:nvPr/>
        </p:nvGrpSpPr>
        <p:grpSpPr bwMode="auto">
          <a:xfrm>
            <a:off x="6361113" y="1071563"/>
            <a:ext cx="1711325" cy="1754187"/>
            <a:chOff x="192" y="1917"/>
            <a:chExt cx="1042" cy="1102"/>
          </a:xfrm>
        </p:grpSpPr>
        <p:grpSp>
          <p:nvGrpSpPr>
            <p:cNvPr id="23582" name="Group 20"/>
            <p:cNvGrpSpPr>
              <a:grpSpLocks/>
            </p:cNvGrpSpPr>
            <p:nvPr/>
          </p:nvGrpSpPr>
          <p:grpSpPr bwMode="auto">
            <a:xfrm>
              <a:off x="192" y="1917"/>
              <a:ext cx="1042" cy="1102"/>
              <a:chOff x="192" y="1917"/>
              <a:chExt cx="1042" cy="1102"/>
            </a:xfrm>
          </p:grpSpPr>
          <p:pic>
            <p:nvPicPr>
              <p:cNvPr id="23584" name="Picture 21" descr="light_shadow"/>
              <p:cNvPicPr>
                <a:picLocks noChangeAspect="1" noChangeArrowheads="1"/>
              </p:cNvPicPr>
              <p:nvPr/>
            </p:nvPicPr>
            <p:blipFill>
              <a:blip r:embed="rId5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85" name="Picture 22" descr="circuler_1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" name="Oval 23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gamma/>
                      <a:shade val="46275"/>
                      <a:invGamma/>
                      <a:alpha val="89999"/>
                    </a:schemeClr>
                  </a:gs>
                  <a:gs pos="50000">
                    <a:schemeClr val="folHlink">
                      <a:alpha val="55000"/>
                    </a:schemeClr>
                  </a:gs>
                  <a:gs pos="100000">
                    <a:schemeClr val="folHlink">
                      <a:gamma/>
                      <a:shade val="46275"/>
                      <a:invGamma/>
                      <a:alpha val="89999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</p:grpSp>
        <p:pic>
          <p:nvPicPr>
            <p:cNvPr id="23583" name="Picture 24" descr="Picture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296" y="1927"/>
              <a:ext cx="823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565" name="Rectangle 25"/>
          <p:cNvSpPr>
            <a:spLocks noChangeArrowheads="1"/>
          </p:cNvSpPr>
          <p:nvPr/>
        </p:nvSpPr>
        <p:spPr bwMode="gray">
          <a:xfrm>
            <a:off x="1071563" y="1571625"/>
            <a:ext cx="11128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Clr>
                <a:srgbClr val="FF0066"/>
              </a:buClr>
              <a:buSzPct val="75000"/>
              <a:buFont typeface="Arial" charset="0"/>
              <a:buNone/>
            </a:pPr>
            <a:r>
              <a:rPr lang="zh-CN" altLang="en-US" sz="2400" b="1"/>
              <a:t>与正职</a:t>
            </a:r>
            <a:endParaRPr lang="en-US" altLang="zh-CN" sz="2400" b="1"/>
          </a:p>
          <a:p>
            <a:pPr algn="ctr">
              <a:buClr>
                <a:srgbClr val="FF0066"/>
              </a:buClr>
              <a:buSzPct val="75000"/>
              <a:buFont typeface="Arial" charset="0"/>
              <a:buNone/>
            </a:pPr>
            <a:r>
              <a:rPr lang="zh-CN" altLang="en-US" sz="2400" b="1"/>
              <a:t>的关系</a:t>
            </a:r>
          </a:p>
        </p:txBody>
      </p:sp>
      <p:sp>
        <p:nvSpPr>
          <p:cNvPr id="23566" name="Rectangle 26"/>
          <p:cNvSpPr>
            <a:spLocks noChangeArrowheads="1"/>
          </p:cNvSpPr>
          <p:nvPr/>
        </p:nvSpPr>
        <p:spPr bwMode="gray">
          <a:xfrm>
            <a:off x="6286500" y="1571625"/>
            <a:ext cx="17319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Clr>
                <a:srgbClr val="FF0066"/>
              </a:buClr>
              <a:buSzPct val="75000"/>
              <a:buFont typeface="Arial" charset="0"/>
              <a:buNone/>
            </a:pPr>
            <a:r>
              <a:rPr lang="zh-CN" altLang="en-US" sz="2400" b="1"/>
              <a:t>与社会力量</a:t>
            </a:r>
            <a:endParaRPr lang="en-US" altLang="zh-CN" sz="2400" b="1"/>
          </a:p>
          <a:p>
            <a:pPr algn="ctr">
              <a:buClr>
                <a:srgbClr val="FF0066"/>
              </a:buClr>
              <a:buSzPct val="75000"/>
              <a:buFont typeface="Arial" charset="0"/>
              <a:buNone/>
            </a:pPr>
            <a:r>
              <a:rPr lang="zh-CN" altLang="en-US" sz="2400" b="1"/>
              <a:t>的关系</a:t>
            </a:r>
          </a:p>
        </p:txBody>
      </p:sp>
      <p:grpSp>
        <p:nvGrpSpPr>
          <p:cNvPr id="23567" name="Group 27"/>
          <p:cNvGrpSpPr>
            <a:grpSpLocks/>
          </p:cNvGrpSpPr>
          <p:nvPr/>
        </p:nvGrpSpPr>
        <p:grpSpPr bwMode="auto">
          <a:xfrm>
            <a:off x="2551113" y="1581150"/>
            <a:ext cx="1654175" cy="1749425"/>
            <a:chOff x="192" y="1917"/>
            <a:chExt cx="1042" cy="1102"/>
          </a:xfrm>
        </p:grpSpPr>
        <p:grpSp>
          <p:nvGrpSpPr>
            <p:cNvPr id="23577" name="Group 28"/>
            <p:cNvGrpSpPr>
              <a:grpSpLocks/>
            </p:cNvGrpSpPr>
            <p:nvPr/>
          </p:nvGrpSpPr>
          <p:grpSpPr bwMode="auto">
            <a:xfrm>
              <a:off x="192" y="1917"/>
              <a:ext cx="1042" cy="1102"/>
              <a:chOff x="192" y="1917"/>
              <a:chExt cx="1042" cy="1102"/>
            </a:xfrm>
          </p:grpSpPr>
          <p:pic>
            <p:nvPicPr>
              <p:cNvPr id="23579" name="Picture 29" descr="light_shadow"/>
              <p:cNvPicPr>
                <a:picLocks noChangeAspect="1" noChangeArrowheads="1"/>
              </p:cNvPicPr>
              <p:nvPr/>
            </p:nvPicPr>
            <p:blipFill>
              <a:blip r:embed="rId7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80" name="Picture 30" descr="circuler_1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" name="Oval 31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36078"/>
                      <a:invGamma/>
                      <a:alpha val="89999"/>
                    </a:schemeClr>
                  </a:gs>
                  <a:gs pos="50000">
                    <a:schemeClr val="accent2">
                      <a:alpha val="55000"/>
                    </a:schemeClr>
                  </a:gs>
                  <a:gs pos="100000">
                    <a:schemeClr val="accent2">
                      <a:gamma/>
                      <a:shade val="36078"/>
                      <a:invGamma/>
                      <a:alpha val="89999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</p:grpSp>
        <p:pic>
          <p:nvPicPr>
            <p:cNvPr id="23578" name="Picture 32" descr="Picture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296" y="1927"/>
              <a:ext cx="823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68" name="Group 33"/>
          <p:cNvGrpSpPr>
            <a:grpSpLocks/>
          </p:cNvGrpSpPr>
          <p:nvPr/>
        </p:nvGrpSpPr>
        <p:grpSpPr bwMode="auto">
          <a:xfrm>
            <a:off x="4446588" y="1508125"/>
            <a:ext cx="1654175" cy="1749425"/>
            <a:chOff x="192" y="1917"/>
            <a:chExt cx="1042" cy="1102"/>
          </a:xfrm>
        </p:grpSpPr>
        <p:grpSp>
          <p:nvGrpSpPr>
            <p:cNvPr id="23572" name="Group 34"/>
            <p:cNvGrpSpPr>
              <a:grpSpLocks/>
            </p:cNvGrpSpPr>
            <p:nvPr/>
          </p:nvGrpSpPr>
          <p:grpSpPr bwMode="auto">
            <a:xfrm>
              <a:off x="192" y="1917"/>
              <a:ext cx="1042" cy="1102"/>
              <a:chOff x="192" y="1917"/>
              <a:chExt cx="1042" cy="1102"/>
            </a:xfrm>
          </p:grpSpPr>
          <p:pic>
            <p:nvPicPr>
              <p:cNvPr id="23574" name="Picture 35" descr="light_shadow"/>
              <p:cNvPicPr>
                <a:picLocks noChangeAspect="1" noChangeArrowheads="1"/>
              </p:cNvPicPr>
              <p:nvPr/>
            </p:nvPicPr>
            <p:blipFill>
              <a:blip r:embed="rId7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75" name="Picture 36" descr="circuler_1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9" name="Oval 37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26275"/>
                      <a:invGamma/>
                      <a:alpha val="89999"/>
                    </a:schemeClr>
                  </a:gs>
                  <a:gs pos="50000">
                    <a:schemeClr val="hlink">
                      <a:alpha val="55000"/>
                    </a:schemeClr>
                  </a:gs>
                  <a:gs pos="100000">
                    <a:schemeClr val="hlink">
                      <a:gamma/>
                      <a:shade val="26275"/>
                      <a:invGamma/>
                      <a:alpha val="89999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</p:grpSp>
        <p:pic>
          <p:nvPicPr>
            <p:cNvPr id="23573" name="Picture 38" descr="Picture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296" y="1927"/>
              <a:ext cx="823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569" name="Rectangle 39"/>
          <p:cNvSpPr>
            <a:spLocks noChangeArrowheads="1"/>
          </p:cNvSpPr>
          <p:nvPr/>
        </p:nvSpPr>
        <p:spPr bwMode="gray">
          <a:xfrm>
            <a:off x="2857500" y="1928813"/>
            <a:ext cx="11128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Clr>
                <a:srgbClr val="FF0066"/>
              </a:buClr>
              <a:buSzPct val="75000"/>
              <a:buFont typeface="Arial" charset="0"/>
              <a:buNone/>
            </a:pPr>
            <a:r>
              <a:rPr lang="zh-CN" altLang="en-US" sz="2400" b="1"/>
              <a:t>与同事</a:t>
            </a:r>
            <a:endParaRPr lang="en-US" altLang="zh-CN" sz="2400" b="1"/>
          </a:p>
          <a:p>
            <a:pPr algn="ctr">
              <a:buClr>
                <a:srgbClr val="FF0066"/>
              </a:buClr>
              <a:buSzPct val="75000"/>
              <a:buFont typeface="Arial" charset="0"/>
              <a:buNone/>
            </a:pPr>
            <a:r>
              <a:rPr lang="zh-CN" altLang="en-US" sz="2400" b="1"/>
              <a:t>的关系</a:t>
            </a:r>
          </a:p>
        </p:txBody>
      </p:sp>
      <p:sp>
        <p:nvSpPr>
          <p:cNvPr id="23570" name="Rectangle 40"/>
          <p:cNvSpPr>
            <a:spLocks noChangeArrowheads="1"/>
          </p:cNvSpPr>
          <p:nvPr/>
        </p:nvSpPr>
        <p:spPr bwMode="gray">
          <a:xfrm>
            <a:off x="4429125" y="1928813"/>
            <a:ext cx="17319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 b="1"/>
              <a:t>与其他部门</a:t>
            </a:r>
            <a:endParaRPr lang="en-US" altLang="zh-CN" sz="2400" b="1"/>
          </a:p>
          <a:p>
            <a:r>
              <a:rPr lang="zh-CN" altLang="en-US" sz="2400" b="1"/>
              <a:t>的关系</a:t>
            </a:r>
          </a:p>
        </p:txBody>
      </p:sp>
      <p:sp>
        <p:nvSpPr>
          <p:cNvPr id="43" name="Rectangle 3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CN" altLang="en-US" sz="38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四、履职思路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Garamond"/>
        <a:ea typeface="黑体"/>
        <a:cs typeface=""/>
      </a:majorFont>
      <a:minorFont>
        <a:latin typeface="Arial"/>
        <a:ea typeface="仿宋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2788</TotalTime>
  <Words>556</Words>
  <Application>Microsoft PowerPoint</Application>
  <PresentationFormat>全屏显示(4:3)</PresentationFormat>
  <Paragraphs>104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演示文稿设计模板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宋体</vt:lpstr>
      <vt:lpstr>Garamond</vt:lpstr>
      <vt:lpstr>黑体</vt:lpstr>
      <vt:lpstr>仿宋_GB2312</vt:lpstr>
      <vt:lpstr>Wingdings</vt:lpstr>
      <vt:lpstr>Times New Roman</vt:lpstr>
      <vt:lpstr>华文行楷</vt:lpstr>
      <vt:lpstr>Verdana</vt:lpstr>
      <vt:lpstr>华文中宋</vt:lpstr>
      <vt:lpstr>Watermark</vt:lpstr>
      <vt:lpstr>Watermark</vt:lpstr>
      <vt:lpstr>幻灯片 1</vt:lpstr>
      <vt:lpstr>幻灯片 2</vt:lpstr>
      <vt:lpstr>二、近五年获奖情况</vt:lpstr>
      <vt:lpstr>三、应聘理由</vt:lpstr>
      <vt:lpstr>四、履职思路</vt:lpstr>
      <vt:lpstr>幻灯片 6</vt:lpstr>
      <vt:lpstr>四、履职思路</vt:lpstr>
      <vt:lpstr>推进三个机制</vt:lpstr>
      <vt:lpstr>四、履职思路</vt:lpstr>
      <vt:lpstr>幻灯片 10</vt:lpstr>
      <vt:lpstr>幻灯片 11</vt:lpstr>
    </vt:vector>
  </TitlesOfParts>
  <Company>nit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zhusuyong</dc:creator>
  <cp:lastModifiedBy>微软用户</cp:lastModifiedBy>
  <cp:revision>169</cp:revision>
  <dcterms:created xsi:type="dcterms:W3CDTF">2007-06-13T05:22:10Z</dcterms:created>
  <dcterms:modified xsi:type="dcterms:W3CDTF">2014-03-20T03:37:52Z</dcterms:modified>
</cp:coreProperties>
</file>