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4"/>
  </p:notesMasterIdLst>
  <p:handoutMasterIdLst>
    <p:handoutMasterId r:id="rId25"/>
  </p:handoutMasterIdLst>
  <p:sldIdLst>
    <p:sldId id="274" r:id="rId2"/>
    <p:sldId id="292" r:id="rId3"/>
    <p:sldId id="287" r:id="rId4"/>
    <p:sldId id="293" r:id="rId5"/>
    <p:sldId id="294" r:id="rId6"/>
    <p:sldId id="313" r:id="rId7"/>
    <p:sldId id="298" r:id="rId8"/>
    <p:sldId id="307" r:id="rId9"/>
    <p:sldId id="312" r:id="rId10"/>
    <p:sldId id="314" r:id="rId11"/>
    <p:sldId id="309" r:id="rId12"/>
    <p:sldId id="304" r:id="rId13"/>
    <p:sldId id="306" r:id="rId14"/>
    <p:sldId id="310" r:id="rId15"/>
    <p:sldId id="311" r:id="rId16"/>
    <p:sldId id="301" r:id="rId17"/>
    <p:sldId id="308" r:id="rId18"/>
    <p:sldId id="276" r:id="rId19"/>
    <p:sldId id="315" r:id="rId20"/>
    <p:sldId id="317" r:id="rId21"/>
    <p:sldId id="319" r:id="rId22"/>
    <p:sldId id="28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EC4"/>
    <a:srgbClr val="5597AB"/>
    <a:srgbClr val="33CCCC"/>
    <a:srgbClr val="47ABE3"/>
    <a:srgbClr val="00CCFF"/>
    <a:srgbClr val="90C9F4"/>
    <a:srgbClr val="33C1AD"/>
    <a:srgbClr val="57D3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6" autoAdjust="0"/>
    <p:restoredTop sz="94222" autoAdjust="0"/>
  </p:normalViewPr>
  <p:slideViewPr>
    <p:cSldViewPr snapToGrid="0">
      <p:cViewPr>
        <p:scale>
          <a:sx n="60" d="100"/>
          <a:sy n="60" d="100"/>
        </p:scale>
        <p:origin x="-15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fld id="{B67B7A82-4F54-4FCB-BE68-A55147C7E46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B9C36E6-4471-4769-8552-6678D54A4C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ltGray">
          <a:xfrm>
            <a:off x="0" y="0"/>
            <a:ext cx="9144000" cy="4832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" name="AutoShape 37"/>
          <p:cNvSpPr>
            <a:spLocks noChangeArrowheads="1"/>
          </p:cNvSpPr>
          <p:nvPr/>
        </p:nvSpPr>
        <p:spPr bwMode="ltGray">
          <a:xfrm flipH="1">
            <a:off x="2411413" y="4581525"/>
            <a:ext cx="863600" cy="503238"/>
          </a:xfrm>
          <a:prstGeom prst="homePlate">
            <a:avLst>
              <a:gd name="adj" fmla="val 42902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6" name="AutoShape 38"/>
          <p:cNvSpPr>
            <a:spLocks noChangeArrowheads="1"/>
          </p:cNvSpPr>
          <p:nvPr/>
        </p:nvSpPr>
        <p:spPr bwMode="ltGray">
          <a:xfrm flipH="1">
            <a:off x="2700338" y="4581525"/>
            <a:ext cx="719137" cy="503238"/>
          </a:xfrm>
          <a:prstGeom prst="homePlate">
            <a:avLst>
              <a:gd name="adj" fmla="val 35725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宋体" charset="-122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987675" y="4581525"/>
            <a:ext cx="6156325" cy="503238"/>
            <a:chOff x="1882" y="2886"/>
            <a:chExt cx="3878" cy="317"/>
          </a:xfrm>
        </p:grpSpPr>
        <p:sp>
          <p:nvSpPr>
            <p:cNvPr id="8" name="Rectangle 40"/>
            <p:cNvSpPr>
              <a:spLocks noChangeArrowheads="1"/>
            </p:cNvSpPr>
            <p:nvPr/>
          </p:nvSpPr>
          <p:spPr bwMode="gray">
            <a:xfrm flipH="1">
              <a:off x="2147" y="2887"/>
              <a:ext cx="3613" cy="3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9" name="AutoShape 41"/>
            <p:cNvSpPr>
              <a:spLocks noChangeArrowheads="1"/>
            </p:cNvSpPr>
            <p:nvPr/>
          </p:nvSpPr>
          <p:spPr bwMode="gray">
            <a:xfrm flipH="1">
              <a:off x="1882" y="2886"/>
              <a:ext cx="411" cy="316"/>
            </a:xfrm>
            <a:prstGeom prst="homePlate">
              <a:avLst>
                <a:gd name="adj" fmla="val 3251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>
                <a:ea typeface="宋体" charset="-122"/>
              </a:endParaRPr>
            </a:p>
          </p:txBody>
        </p:sp>
      </p:grpSp>
      <p:sp>
        <p:nvSpPr>
          <p:cNvPr id="10" name="Text Box 36"/>
          <p:cNvSpPr txBox="1">
            <a:spLocks noChangeArrowheads="1"/>
          </p:cNvSpPr>
          <p:nvPr/>
        </p:nvSpPr>
        <p:spPr bwMode="white">
          <a:xfrm>
            <a:off x="381000" y="249238"/>
            <a:ext cx="1465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ko-KR" sz="3200" b="1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LOGO</a:t>
            </a: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2843213" y="2349500"/>
            <a:ext cx="6300787" cy="194468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单击此处编辑母版标题样式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3348038" y="4581525"/>
            <a:ext cx="5795962" cy="37623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单击此处编辑母版副标题样式</a:t>
            </a:r>
          </a:p>
        </p:txBody>
      </p:sp>
      <p:sp>
        <p:nvSpPr>
          <p:cNvPr id="11" name="Rectangle 23"/>
          <p:cNvSpPr>
            <a:spLocks noGrp="1" noChangeArrowheads="1"/>
          </p:cNvSpPr>
          <p:nvPr>
            <p:ph type="dt" sz="quarter" idx="10"/>
          </p:nvPr>
        </p:nvSpPr>
        <p:spPr bwMode="black">
          <a:xfrm>
            <a:off x="457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3" name="Rectangle 25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E429BB-C538-42C0-ACD7-C804FDA479E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53855-668A-4DFE-B8CF-75429AF570D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9088" y="115888"/>
            <a:ext cx="2017712" cy="62087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5905500" cy="62087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9D6D-984E-445E-B621-E4E0FC4AF1B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11188" y="1052513"/>
            <a:ext cx="8075612" cy="5272087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2D2B-D224-40A7-B7D8-E66633AA981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1188" y="1052513"/>
            <a:ext cx="3960812" cy="255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1188" y="3763963"/>
            <a:ext cx="3960812" cy="25606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3"/>
          </p:nvPr>
        </p:nvSpPr>
        <p:spPr>
          <a:xfrm>
            <a:off x="4724400" y="1052513"/>
            <a:ext cx="3962400" cy="52720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5377-4D89-44B9-A0AF-1B32C2254ED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611188" y="1052513"/>
            <a:ext cx="8075612" cy="5272087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380E-26BB-4D13-9E96-4DFC8A1A714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11188" y="115888"/>
            <a:ext cx="8075612" cy="6208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84F7-9B3B-463D-99E6-F2C0BC92BEF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9975-BDAC-488B-B96A-CBDC5673067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C8B5-EBB1-47ED-8B3C-FE16EF54DF5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052513"/>
            <a:ext cx="3960812" cy="5272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1052513"/>
            <a:ext cx="3962400" cy="5272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5A3B-CC51-47AE-870F-42A5068E7E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E2F3-4EF3-4622-8913-BD47EA58170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EF94-366A-4F78-B94C-BB4C84422F0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062A-5F61-4A49-8568-87EA1ACB1E0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2883-53D0-4864-AE23-29483EE6E56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D19F-B460-4328-B593-92C5E3C3B43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Rectangle 36"/>
          <p:cNvSpPr>
            <a:spLocks noChangeArrowheads="1"/>
          </p:cNvSpPr>
          <p:nvPr/>
        </p:nvSpPr>
        <p:spPr bwMode="ltGray">
          <a:xfrm>
            <a:off x="8859838" y="0"/>
            <a:ext cx="284162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52513"/>
            <a:ext cx="8075612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单击此处编辑母版文本样式</a:t>
            </a:r>
          </a:p>
          <a:p>
            <a:pPr lvl="1"/>
            <a:r>
              <a:rPr lang="ko-KR" altLang="en-US" smtClean="0"/>
              <a:t>第二级</a:t>
            </a:r>
          </a:p>
          <a:p>
            <a:pPr lvl="2"/>
            <a:r>
              <a:rPr lang="ko-KR" altLang="en-US" smtClean="0"/>
              <a:t>第三级</a:t>
            </a:r>
          </a:p>
          <a:p>
            <a:pPr lvl="3"/>
            <a:r>
              <a:rPr lang="ko-KR" altLang="en-US" smtClean="0"/>
              <a:t>第四级</a:t>
            </a:r>
          </a:p>
          <a:p>
            <a:pPr lvl="4"/>
            <a:r>
              <a:rPr lang="ko-KR" altLang="en-US" smtClean="0"/>
              <a:t>第五级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</a:defRPr>
            </a:lvl1pPr>
          </a:lstStyle>
          <a:p>
            <a:pPr>
              <a:defRPr/>
            </a:pPr>
            <a:fld id="{619DD28B-8ED1-4303-BA57-668934BA4A3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2326" name="AutoShape 38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ltGray">
          <a:xfrm>
            <a:off x="8101013" y="0"/>
            <a:ext cx="574675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>
              <a:ea typeface="Gulim" pitchFamily="34" charset="-127"/>
            </a:endParaRP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ltGray">
          <a:xfrm>
            <a:off x="107950" y="0"/>
            <a:ext cx="7951788" cy="84772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ltGray">
          <a:xfrm>
            <a:off x="7888288" y="0"/>
            <a:ext cx="427037" cy="835025"/>
          </a:xfrm>
          <a:prstGeom prst="homePlate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35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611188" y="115888"/>
            <a:ext cx="7632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内容占位符 6" descr="PPT背景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4288" y="0"/>
            <a:ext cx="9158288" cy="6859588"/>
          </a:xfrm>
        </p:spPr>
      </p:pic>
      <p:sp>
        <p:nvSpPr>
          <p:cNvPr id="17411" name="副标题 8"/>
          <p:cNvSpPr>
            <a:spLocks noGrp="1"/>
          </p:cNvSpPr>
          <p:nvPr>
            <p:ph type="subTitle" sz="quarter" idx="1"/>
          </p:nvPr>
        </p:nvSpPr>
        <p:spPr>
          <a:xfrm>
            <a:off x="3348038" y="4576763"/>
            <a:ext cx="5795962" cy="439737"/>
          </a:xfrm>
        </p:spPr>
        <p:txBody>
          <a:bodyPr/>
          <a:lstStyle/>
          <a:p>
            <a:pPr algn="ctr" eaLnBrk="1" hangingPunct="1"/>
            <a:r>
              <a:rPr lang="zh-CN" altLang="en-US" dirty="0" smtClean="0">
                <a:ea typeface="宋体" pitchFamily="2" charset="-122"/>
              </a:rPr>
              <a:t>浙江大学后勤管理处    屈利娟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986338" y="5545138"/>
            <a:ext cx="2451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2014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年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月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日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00325" y="1731963"/>
            <a:ext cx="63007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9600" spc="800" dirty="0" smtClean="0">
                <a:solidFill>
                  <a:schemeClr val="bg1"/>
                </a:solidFill>
                <a:latin typeface="宋体" pitchFamily="2" charset="-122"/>
              </a:rPr>
              <a:t>竞聘汇报</a:t>
            </a:r>
            <a:endParaRPr lang="zh-CN" altLang="en-US" sz="9600" spc="800" dirty="0">
              <a:solidFill>
                <a:schemeClr val="bg1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5"/>
          <p:cNvSpPr txBox="1">
            <a:spLocks/>
          </p:cNvSpPr>
          <p:nvPr/>
        </p:nvSpPr>
        <p:spPr>
          <a:xfrm>
            <a:off x="185738" y="74613"/>
            <a:ext cx="805815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工作展示：</a:t>
            </a:r>
            <a:r>
              <a:rPr lang="zh-CN" altLang="en-US" sz="3200" b="1" kern="0" dirty="0" smtClean="0">
                <a:solidFill>
                  <a:srgbClr val="C00000"/>
                </a:solidFill>
                <a:latin typeface="宋体" pitchFamily="2" charset="-122"/>
                <a:cs typeface="+mj-cs"/>
              </a:rPr>
              <a:t>节约型校园建设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pic>
        <p:nvPicPr>
          <p:cNvPr id="7" name="图片 6" descr="DSC_07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2614" y="1057268"/>
            <a:ext cx="3527891" cy="234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 descr="莫春争博士来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524" y="1010688"/>
            <a:ext cx="3620801" cy="238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IMG_5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7" y="4047709"/>
            <a:ext cx="3500436" cy="2324916"/>
          </a:xfrm>
          <a:prstGeom prst="rect">
            <a:avLst/>
          </a:prstGeom>
        </p:spPr>
      </p:pic>
      <p:pic>
        <p:nvPicPr>
          <p:cNvPr id="13" name="图片 12" descr="IMG_057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57737" y="3994749"/>
            <a:ext cx="3534142" cy="2391758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292091" y="3890972"/>
            <a:ext cx="7977187" cy="63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14816" y="1106497"/>
            <a:ext cx="0" cy="56610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568866" y="3444656"/>
            <a:ext cx="28834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</a:rPr>
              <a:t>      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可持续校园建设国际交流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5194285" y="3489333"/>
            <a:ext cx="2466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C00000"/>
                </a:solidFill>
              </a:rPr>
              <a:t>与美国能源基金会合作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205273" y="6438906"/>
            <a:ext cx="40494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C00000"/>
                </a:solidFill>
              </a:rPr>
              <a:t>为全校节能负责人与联系人作培训讲座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5131850" y="6434134"/>
            <a:ext cx="30657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C00000"/>
                </a:solidFill>
              </a:rPr>
              <a:t>到学院进行用能分析与指导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8062A-5F61-4A49-8568-87EA1ACB1E05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C:\Documents and Settings\Administrator\桌面\蓝田学生公寓节能示范项目验收报告.files\image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936" y="1469203"/>
            <a:ext cx="3244116" cy="235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6" descr="C:\Documents and Settings\Administrator\桌面\蓝田学生公寓节能示范项目验收报告.files\image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979" y="4187897"/>
            <a:ext cx="3180119" cy="236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85" descr="P10901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217" y="1483365"/>
            <a:ext cx="3146016" cy="2333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86" descr="餐厅半自动清洗设备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4152" y="4271690"/>
            <a:ext cx="3301976" cy="223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直接连接符 11"/>
          <p:cNvCxnSpPr/>
          <p:nvPr/>
        </p:nvCxnSpPr>
        <p:spPr>
          <a:xfrm>
            <a:off x="520697" y="4091004"/>
            <a:ext cx="7977187" cy="63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543422" y="1371600"/>
            <a:ext cx="3" cy="542449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标题 15"/>
          <p:cNvSpPr txBox="1">
            <a:spLocks/>
          </p:cNvSpPr>
          <p:nvPr/>
        </p:nvSpPr>
        <p:spPr>
          <a:xfrm>
            <a:off x="185738" y="74613"/>
            <a:ext cx="805815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工作展示：</a:t>
            </a:r>
            <a:r>
              <a:rPr lang="zh-CN" altLang="en-US" sz="3200" b="1" kern="0" dirty="0" smtClean="0">
                <a:solidFill>
                  <a:srgbClr val="C00000"/>
                </a:solidFill>
                <a:latin typeface="宋体" pitchFamily="2" charset="-122"/>
                <a:cs typeface="+mj-cs"/>
              </a:rPr>
              <a:t>修缮管理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72834" y="3558413"/>
            <a:ext cx="5974165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主持方案设计、招标、管理、决算的</a:t>
            </a:r>
            <a:endParaRPr lang="en-US" altLang="zh-CN" sz="2400" b="1" dirty="0" smtClean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维修改造项目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共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100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多项，额度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8000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余万元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8062A-5F61-4A49-8568-87EA1ACB1E05}" type="slidenum">
              <a:rPr lang="ko-KR" altLang="en-US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IMG_1321"/>
          <p:cNvPicPr/>
          <p:nvPr/>
        </p:nvPicPr>
        <p:blipFill>
          <a:blip r:embed="rId2" cstate="print">
            <a:lum bright="10000"/>
          </a:blip>
          <a:srcRect b="16785"/>
          <a:stretch>
            <a:fillRect/>
          </a:stretch>
        </p:blipFill>
        <p:spPr bwMode="auto">
          <a:xfrm>
            <a:off x="1031875" y="1036638"/>
            <a:ext cx="300355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调整大小 DSCI0207"/>
          <p:cNvPicPr>
            <a:picLocks noChangeAspect="1" noChangeArrowheads="1"/>
          </p:cNvPicPr>
          <p:nvPr/>
        </p:nvPicPr>
        <p:blipFill>
          <a:blip r:embed="rId3" cstate="print"/>
          <a:srcRect l="6927"/>
          <a:stretch>
            <a:fillRect/>
          </a:stretch>
        </p:blipFill>
        <p:spPr bwMode="auto">
          <a:xfrm>
            <a:off x="1029472" y="3988184"/>
            <a:ext cx="3003550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接连接符 8"/>
          <p:cNvCxnSpPr/>
          <p:nvPr/>
        </p:nvCxnSpPr>
        <p:spPr>
          <a:xfrm>
            <a:off x="563563" y="3633788"/>
            <a:ext cx="7977187" cy="63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586288" y="849313"/>
            <a:ext cx="0" cy="56610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4" name="TextBox 12"/>
          <p:cNvSpPr txBox="1">
            <a:spLocks noChangeArrowheads="1"/>
          </p:cNvSpPr>
          <p:nvPr/>
        </p:nvSpPr>
        <p:spPr bwMode="auto">
          <a:xfrm>
            <a:off x="1305593" y="3295650"/>
            <a:ext cx="2684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      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后勤事务提案工作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22535" name="TextBox 13"/>
          <p:cNvSpPr txBox="1">
            <a:spLocks noChangeArrowheads="1"/>
          </p:cNvSpPr>
          <p:nvPr/>
        </p:nvSpPr>
        <p:spPr bwMode="auto">
          <a:xfrm>
            <a:off x="1191341" y="6191636"/>
            <a:ext cx="2466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C00000"/>
                </a:solidFill>
              </a:rPr>
              <a:t>饮食安全检查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5505067" y="3333585"/>
            <a:ext cx="2754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C00000"/>
                </a:solidFill>
              </a:rPr>
              <a:t>担任后勤服务检查考核组长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5609608" y="6253198"/>
            <a:ext cx="2466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C00000"/>
                </a:solidFill>
              </a:rPr>
              <a:t>深入一线开展服务调研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45004" y="3859213"/>
            <a:ext cx="3052880" cy="228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2" descr="O:\服管办工作内容（图片）\质量管理\IMG_2687（12考核查看台账）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42527" y="1078832"/>
            <a:ext cx="2939776" cy="220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标题 15"/>
          <p:cNvSpPr txBox="1">
            <a:spLocks/>
          </p:cNvSpPr>
          <p:nvPr/>
        </p:nvSpPr>
        <p:spPr>
          <a:xfrm>
            <a:off x="185738" y="74613"/>
            <a:ext cx="805815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工作展示：</a:t>
            </a:r>
            <a:r>
              <a:rPr lang="zh-CN" altLang="en-US" sz="3200" b="1" kern="0" dirty="0" smtClean="0">
                <a:solidFill>
                  <a:srgbClr val="C00000"/>
                </a:solidFill>
                <a:latin typeface="宋体" pitchFamily="2" charset="-122"/>
                <a:cs typeface="+mj-cs"/>
              </a:rPr>
              <a:t>服务调研与监管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099975-BDAC-488B-B96A-CBDC5673067A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592721" y="3811582"/>
            <a:ext cx="7977188" cy="476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4545596" y="1377944"/>
            <a:ext cx="28575" cy="48990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631" name="图片 9" descr="E:\My Documents\My Pictures\2012双代会汇报\台风罗莎救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701" y="1405937"/>
            <a:ext cx="3468687" cy="223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2" name="图片 15" descr="E:\My Documents\My Pictures\2012双代会汇报\雪灾打雪紫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6" y="1425569"/>
            <a:ext cx="3368675" cy="224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3" name="图片 16" descr="E:\My Documents\My Pictures\201203抢修煤气\抢修煤气管道0328IMG_1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76" y="4044944"/>
            <a:ext cx="3357562" cy="218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634" name="TextBox 17"/>
          <p:cNvSpPr txBox="1">
            <a:spLocks noChangeArrowheads="1"/>
          </p:cNvSpPr>
          <p:nvPr/>
        </p:nvSpPr>
        <p:spPr bwMode="auto">
          <a:xfrm>
            <a:off x="3228393" y="3323637"/>
            <a:ext cx="92032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抗雪灾</a:t>
            </a:r>
          </a:p>
        </p:txBody>
      </p:sp>
      <p:sp>
        <p:nvSpPr>
          <p:cNvPr id="26635" name="TextBox 19"/>
          <p:cNvSpPr txBox="1">
            <a:spLocks noChangeArrowheads="1"/>
          </p:cNvSpPr>
          <p:nvPr/>
        </p:nvSpPr>
        <p:spPr bwMode="auto">
          <a:xfrm>
            <a:off x="4942471" y="3283950"/>
            <a:ext cx="8705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抗水灾</a:t>
            </a:r>
          </a:p>
        </p:txBody>
      </p:sp>
      <p:sp>
        <p:nvSpPr>
          <p:cNvPr id="26636" name="TextBox 20"/>
          <p:cNvSpPr txBox="1">
            <a:spLocks noChangeArrowheads="1"/>
          </p:cNvSpPr>
          <p:nvPr/>
        </p:nvSpPr>
        <p:spPr bwMode="auto">
          <a:xfrm>
            <a:off x="3149891" y="5871962"/>
            <a:ext cx="94624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燃气抢修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pic>
        <p:nvPicPr>
          <p:cNvPr id="26637" name="Picture 2" descr="IMG_0324tia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0215" y="4043586"/>
            <a:ext cx="3494087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638" name="TextBox 21"/>
          <p:cNvSpPr txBox="1">
            <a:spLocks noChangeArrowheads="1"/>
          </p:cNvSpPr>
          <p:nvPr/>
        </p:nvSpPr>
        <p:spPr bwMode="auto">
          <a:xfrm>
            <a:off x="4954977" y="5880518"/>
            <a:ext cx="91397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漏水抢修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标题 15"/>
          <p:cNvSpPr txBox="1">
            <a:spLocks/>
          </p:cNvSpPr>
          <p:nvPr/>
        </p:nvSpPr>
        <p:spPr>
          <a:xfrm>
            <a:off x="239699" y="74613"/>
            <a:ext cx="7989887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工作展示：</a:t>
            </a:r>
            <a:r>
              <a:rPr lang="zh-CN" altLang="en-US" sz="3200" b="1" kern="0" dirty="0" smtClean="0">
                <a:solidFill>
                  <a:srgbClr val="C00000"/>
                </a:solidFill>
                <a:latin typeface="宋体" pitchFamily="2" charset="-122"/>
                <a:cs typeface="+mj-cs"/>
              </a:rPr>
              <a:t>抗灾与应急抢修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099975-BDAC-488B-B96A-CBDC5673067A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9" descr="1.jpg"/>
          <p:cNvPicPr>
            <a:picLocks noChangeAspect="1"/>
          </p:cNvPicPr>
          <p:nvPr/>
        </p:nvPicPr>
        <p:blipFill>
          <a:blip r:embed="rId2" cstate="print"/>
          <a:srcRect t="9524"/>
          <a:stretch>
            <a:fillRect/>
          </a:stretch>
        </p:blipFill>
        <p:spPr bwMode="auto">
          <a:xfrm>
            <a:off x="4729164" y="1216486"/>
            <a:ext cx="4004440" cy="279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47" y="1206054"/>
            <a:ext cx="3874078" cy="2765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/>
          <a:srcRect l="15733" t="10788" r="16841" b="6502"/>
          <a:stretch>
            <a:fillRect/>
          </a:stretch>
        </p:blipFill>
        <p:spPr bwMode="auto">
          <a:xfrm>
            <a:off x="453934" y="4137027"/>
            <a:ext cx="3895818" cy="244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image002"/>
          <p:cNvPicPr>
            <a:picLocks noChangeAspect="1" noChangeArrowheads="1"/>
          </p:cNvPicPr>
          <p:nvPr/>
        </p:nvPicPr>
        <p:blipFill>
          <a:blip r:embed="rId5" cstate="print"/>
          <a:srcRect l="14229" t="14735" r="14629"/>
          <a:stretch>
            <a:fillRect/>
          </a:stretch>
        </p:blipFill>
        <p:spPr bwMode="auto">
          <a:xfrm>
            <a:off x="5043488" y="4292218"/>
            <a:ext cx="3657600" cy="224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8" name="Oval 5"/>
          <p:cNvSpPr>
            <a:spLocks noChangeArrowheads="1"/>
          </p:cNvSpPr>
          <p:nvPr/>
        </p:nvSpPr>
        <p:spPr bwMode="auto">
          <a:xfrm flipV="1">
            <a:off x="1657350" y="5580063"/>
            <a:ext cx="5403850" cy="7747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gray">
          <a:xfrm>
            <a:off x="2470150" y="1985963"/>
            <a:ext cx="4132263" cy="40147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2436813" y="1997075"/>
            <a:ext cx="2089150" cy="2090738"/>
          </a:xfrm>
          <a:custGeom>
            <a:avLst/>
            <a:gdLst>
              <a:gd name="T0" fmla="*/ 2147483647 w 177"/>
              <a:gd name="T1" fmla="*/ 0 h 177"/>
              <a:gd name="T2" fmla="*/ 0 w 177"/>
              <a:gd name="T3" fmla="*/ 2147483647 h 177"/>
              <a:gd name="T4" fmla="*/ 2147483647 w 177"/>
              <a:gd name="T5" fmla="*/ 2147483647 h 177"/>
              <a:gd name="T6" fmla="*/ 2147483647 w 177"/>
              <a:gd name="T7" fmla="*/ 0 h 177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177"/>
              <a:gd name="T14" fmla="*/ 177 w 177"/>
              <a:gd name="T15" fmla="*/ 177 h 1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177">
                <a:moveTo>
                  <a:pt x="177" y="0"/>
                </a:moveTo>
                <a:cubicBezTo>
                  <a:pt x="79" y="0"/>
                  <a:pt x="0" y="79"/>
                  <a:pt x="0" y="177"/>
                </a:cubicBezTo>
                <a:lnTo>
                  <a:pt x="177" y="177"/>
                </a:lnTo>
                <a:lnTo>
                  <a:pt x="177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rot="5400000" flipH="1" flipV="1">
            <a:off x="4571207" y="599281"/>
            <a:ext cx="0" cy="7075487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 type="triangle" w="lg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 flipV="1">
            <a:off x="4611688" y="1341438"/>
            <a:ext cx="0" cy="5238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 type="triangle" w="lg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3563" name="Picture 53" descr="Pictur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967038" y="2024063"/>
            <a:ext cx="325596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-1297425" flipH="1" flipV="1">
            <a:off x="2724150" y="5133975"/>
            <a:ext cx="3622675" cy="869950"/>
            <a:chOff x="2532" y="1051"/>
            <a:chExt cx="893" cy="246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3577" name="AutoShape 56"/>
              <p:cNvSpPr>
                <a:spLocks noChangeArrowheads="1"/>
              </p:cNvSpPr>
              <p:nvPr/>
            </p:nvSpPr>
            <p:spPr bwMode="lt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578" name="AutoShape 57"/>
              <p:cNvSpPr>
                <a:spLocks noChangeArrowheads="1"/>
              </p:cNvSpPr>
              <p:nvPr/>
            </p:nvSpPr>
            <p:spPr bwMode="lt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579" name="AutoShape 58"/>
              <p:cNvSpPr>
                <a:spLocks noChangeArrowheads="1"/>
              </p:cNvSpPr>
              <p:nvPr/>
            </p:nvSpPr>
            <p:spPr bwMode="lt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580" name="AutoShape 59"/>
              <p:cNvSpPr>
                <a:spLocks noChangeArrowheads="1"/>
              </p:cNvSpPr>
              <p:nvPr/>
            </p:nvSpPr>
            <p:spPr bwMode="lt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" name="Group 60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3573" name="AutoShape 61"/>
              <p:cNvSpPr>
                <a:spLocks noChangeArrowheads="1"/>
              </p:cNvSpPr>
              <p:nvPr/>
            </p:nvSpPr>
            <p:spPr bwMode="lt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574" name="AutoShape 62"/>
              <p:cNvSpPr>
                <a:spLocks noChangeArrowheads="1"/>
              </p:cNvSpPr>
              <p:nvPr/>
            </p:nvSpPr>
            <p:spPr bwMode="lt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575" name="AutoShape 63"/>
              <p:cNvSpPr>
                <a:spLocks noChangeArrowheads="1"/>
              </p:cNvSpPr>
              <p:nvPr/>
            </p:nvSpPr>
            <p:spPr bwMode="lt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576" name="AutoShape 64"/>
              <p:cNvSpPr>
                <a:spLocks noChangeArrowheads="1"/>
              </p:cNvSpPr>
              <p:nvPr/>
            </p:nvSpPr>
            <p:spPr bwMode="lt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2727325" y="4318000"/>
            <a:ext cx="1908175" cy="79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学生火车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网上订票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4446588" y="4330700"/>
            <a:ext cx="19081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邮政通信网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上申报系统</a:t>
            </a: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2616200" y="2903538"/>
            <a:ext cx="1908175" cy="94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浙江大学能耗监控系统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4479925" y="3201988"/>
            <a:ext cx="1908175" cy="79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维修管理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服务平台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69" name="标题 17"/>
          <p:cNvSpPr>
            <a:spLocks noGrp="1"/>
          </p:cNvSpPr>
          <p:nvPr>
            <p:ph type="title"/>
          </p:nvPr>
        </p:nvSpPr>
        <p:spPr>
          <a:xfrm>
            <a:off x="96819" y="87312"/>
            <a:ext cx="8384708" cy="609600"/>
          </a:xfrm>
        </p:spPr>
        <p:txBody>
          <a:bodyPr/>
          <a:lstStyle/>
          <a:p>
            <a:pPr lvl="0" algn="l"/>
            <a:r>
              <a:rPr lang="zh-CN" altLang="en-US" dirty="0" smtClean="0">
                <a:solidFill>
                  <a:schemeClr val="bg1"/>
                </a:solidFill>
                <a:latin typeface="宋体" pitchFamily="2" charset="-122"/>
              </a:rPr>
              <a:t>工作展示：</a:t>
            </a:r>
            <a:r>
              <a:rPr lang="zh-CN" altLang="en-US" dirty="0" smtClean="0">
                <a:solidFill>
                  <a:srgbClr val="C00000"/>
                </a:solidFill>
                <a:latin typeface="宋体" pitchFamily="2" charset="-122"/>
              </a:rPr>
              <a:t>信息化与智慧后勤</a:t>
            </a:r>
            <a:endParaRPr lang="zh-CN" altLang="en-US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099975-BDAC-488B-B96A-CBDC5673067A}" type="slidenum">
              <a:rPr lang="ko-KR" altLang="en-US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社团+活动\安吉社会实践\新闻稿\赴浙江省湖州市安吉县暑期社会实践团8月2日昌硕街道芝里社区环保科普宣传活动\合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85" r="6797" b="5068"/>
          <a:stretch>
            <a:fillRect/>
          </a:stretch>
        </p:blipFill>
        <p:spPr bwMode="auto">
          <a:xfrm>
            <a:off x="4833257" y="4082239"/>
            <a:ext cx="3526971" cy="237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ony\Desktop\_MG_6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270" y="1231643"/>
            <a:ext cx="3532133" cy="236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标题 17"/>
          <p:cNvSpPr txBox="1">
            <a:spLocks/>
          </p:cNvSpPr>
          <p:nvPr/>
        </p:nvSpPr>
        <p:spPr>
          <a:xfrm>
            <a:off x="96819" y="87312"/>
            <a:ext cx="8818581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+mj-ea"/>
                <a:cs typeface="+mj-cs"/>
              </a:rPr>
              <a:t>工作展示：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+mj-ea"/>
                <a:cs typeface="+mj-cs"/>
              </a:rPr>
              <a:t>学生社团与公益活动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pic>
        <p:nvPicPr>
          <p:cNvPr id="14" name="图片 13" descr="DSC_0198.JPG"/>
          <p:cNvPicPr>
            <a:picLocks noChangeAspect="1"/>
          </p:cNvPicPr>
          <p:nvPr/>
        </p:nvPicPr>
        <p:blipFill>
          <a:blip r:embed="rId4" cstate="screen"/>
          <a:srcRect l="9295" t="16453" r="6136"/>
          <a:stretch>
            <a:fillRect/>
          </a:stretch>
        </p:blipFill>
        <p:spPr>
          <a:xfrm>
            <a:off x="4791000" y="1231640"/>
            <a:ext cx="3626156" cy="237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C:\Users\Me\Desktop\【节能减排】环资学院第四届环境文化节总结材料\照片\【“群雄逐鹿”环境人文知识竞赛】比赛实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83" y="4105475"/>
            <a:ext cx="3500233" cy="2332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接连接符 22"/>
          <p:cNvCxnSpPr/>
          <p:nvPr/>
        </p:nvCxnSpPr>
        <p:spPr>
          <a:xfrm>
            <a:off x="592721" y="3811582"/>
            <a:ext cx="7977188" cy="476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545596" y="1377944"/>
            <a:ext cx="28575" cy="48990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1287648" y="3295644"/>
            <a:ext cx="30417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</a:rPr>
              <a:t>国际可持续校园联盟年会并介绍经验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4783843" y="3302614"/>
            <a:ext cx="311918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</a:rPr>
              <a:t>义务带学生社团在浙江龙泉暑期支教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1315616" y="6133230"/>
            <a:ext cx="298580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</a:rPr>
              <a:t>校内大学生节能环保宣传教育活动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4824342" y="6160448"/>
            <a:ext cx="2593493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校外各类环境教育公益活动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8062A-5F61-4A49-8568-87EA1ACB1E05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qm\Desktop\20130624114801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27" y="1782548"/>
            <a:ext cx="4866354" cy="343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81000" y="5347512"/>
            <a:ext cx="8305800" cy="87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</a:rPr>
              <a:t>国际可持续校园联盟</a:t>
            </a:r>
            <a:r>
              <a:rPr lang="zh-CN" altLang="en-US" b="1" dirty="0" smtClean="0">
                <a:solidFill>
                  <a:srgbClr val="FF0000"/>
                </a:solidFill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</a:rPr>
              <a:t>ISCN): 2013</a:t>
            </a:r>
            <a:r>
              <a:rPr lang="zh-CN" altLang="zh-CN" b="1" dirty="0" smtClean="0">
                <a:solidFill>
                  <a:srgbClr val="FF0000"/>
                </a:solidFill>
              </a:rPr>
              <a:t>年度国际可持续校园学生领袖奖</a:t>
            </a:r>
            <a:r>
              <a:rPr lang="zh-CN" altLang="en-US" b="1" dirty="0" smtClean="0">
                <a:solidFill>
                  <a:srgbClr val="FF0000"/>
                </a:solidFill>
              </a:rPr>
              <a:t>授予浙江大学</a:t>
            </a:r>
            <a:r>
              <a:rPr lang="en-US" altLang="zh-CN" b="1" dirty="0" smtClean="0"/>
              <a:t>(</a:t>
            </a:r>
            <a:r>
              <a:rPr lang="zh-CN" altLang="zh-CN" b="1" dirty="0" smtClean="0"/>
              <a:t>全球</a:t>
            </a:r>
            <a:r>
              <a:rPr lang="zh-CN" altLang="en-US" b="1" dirty="0" smtClean="0"/>
              <a:t>年度</a:t>
            </a:r>
            <a:r>
              <a:rPr lang="zh-CN" altLang="zh-CN" b="1" dirty="0" smtClean="0"/>
              <a:t>唯一</a:t>
            </a:r>
            <a:r>
              <a:rPr lang="zh-CN" altLang="en-US" b="1" dirty="0" smtClean="0"/>
              <a:t>获奖高校，首次授给亚洲高校）</a:t>
            </a:r>
            <a:endParaRPr lang="zh-CN" altLang="en-US" b="1" dirty="0"/>
          </a:p>
        </p:txBody>
      </p:sp>
      <p:pic>
        <p:nvPicPr>
          <p:cNvPr id="5" name="Picture 4" descr="C:\Users\sony\Documents\Fetion\temp\443a119f17aa406cb5f5e44a13c2b6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4053" y="1845906"/>
            <a:ext cx="2724150" cy="3295651"/>
          </a:xfrm>
          <a:prstGeom prst="rect">
            <a:avLst/>
          </a:prstGeom>
          <a:noFill/>
        </p:spPr>
      </p:pic>
      <p:sp>
        <p:nvSpPr>
          <p:cNvPr id="6" name="标题 17"/>
          <p:cNvSpPr txBox="1">
            <a:spLocks/>
          </p:cNvSpPr>
          <p:nvPr/>
        </p:nvSpPr>
        <p:spPr>
          <a:xfrm>
            <a:off x="96819" y="87312"/>
            <a:ext cx="8818581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+mj-ea"/>
                <a:cs typeface="+mj-cs"/>
              </a:rPr>
              <a:t>工作展示：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+mj-ea"/>
                <a:cs typeface="+mj-cs"/>
              </a:rPr>
              <a:t>学生社团与公益实践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8062A-5F61-4A49-8568-87EA1ACB1E05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2629" y="1291646"/>
            <a:ext cx="88953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特长与优势四：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独挡一面和驾驭全局的管理能力与领导才干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标题 15"/>
          <p:cNvSpPr txBox="1">
            <a:spLocks/>
          </p:cNvSpPr>
          <p:nvPr/>
        </p:nvSpPr>
        <p:spPr>
          <a:xfrm>
            <a:off x="611188" y="74613"/>
            <a:ext cx="763270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二、个人特长及优势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7125" y="2137498"/>
            <a:ext cx="809168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zh-CN" sz="2400" b="1" dirty="0" smtClean="0"/>
              <a:t>多岗位</a:t>
            </a:r>
            <a:r>
              <a:rPr lang="zh-CN" altLang="en-US" sz="2400" b="1" dirty="0" smtClean="0"/>
              <a:t>、</a:t>
            </a:r>
            <a:r>
              <a:rPr lang="zh-CN" altLang="zh-CN" sz="2400" b="1" dirty="0" smtClean="0"/>
              <a:t>多角色</a:t>
            </a:r>
            <a:r>
              <a:rPr lang="zh-CN" altLang="en-US" sz="2400" b="1" dirty="0" smtClean="0"/>
              <a:t>锻炼</a:t>
            </a:r>
            <a:r>
              <a:rPr lang="zh-CN" altLang="zh-CN" sz="2400" b="1" dirty="0" smtClean="0"/>
              <a:t>，高校后勤管理业务知识、管理水平和领导能力等各方面</a:t>
            </a:r>
            <a:r>
              <a:rPr lang="zh-CN" altLang="en-US" sz="2400" b="1" dirty="0" smtClean="0"/>
              <a:t>得到</a:t>
            </a:r>
            <a:r>
              <a:rPr lang="zh-CN" altLang="zh-CN" sz="2400" b="1" dirty="0" smtClean="0"/>
              <a:t>全方位</a:t>
            </a:r>
            <a:r>
              <a:rPr lang="zh-CN" altLang="en-US" sz="2400" b="1" dirty="0" smtClean="0"/>
              <a:t>历练和提高</a:t>
            </a:r>
            <a:endParaRPr lang="en-US" altLang="zh-CN" sz="2400" b="1" dirty="0" smtClean="0"/>
          </a:p>
          <a:p>
            <a:pPr marL="36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sz="2400" b="1" dirty="0" smtClean="0"/>
              <a:t>已经</a:t>
            </a:r>
            <a:r>
              <a:rPr lang="zh-CN" altLang="zh-CN" sz="2400" b="1" dirty="0" smtClean="0"/>
              <a:t>具备了</a:t>
            </a:r>
            <a:r>
              <a:rPr lang="zh-CN" altLang="en-US" sz="2400" b="1" dirty="0" smtClean="0"/>
              <a:t>与岗位素质和能力相适应的</a:t>
            </a:r>
            <a:r>
              <a:rPr lang="zh-CN" altLang="zh-CN" sz="2400" b="1" dirty="0" smtClean="0"/>
              <a:t>协调、沟通、</a:t>
            </a:r>
            <a:r>
              <a:rPr lang="zh-CN" altLang="en-US" sz="2400" b="1" dirty="0" smtClean="0"/>
              <a:t>应变和</a:t>
            </a:r>
            <a:r>
              <a:rPr lang="zh-CN" altLang="zh-CN" sz="2400" b="1" dirty="0" smtClean="0"/>
              <a:t>决策</a:t>
            </a:r>
            <a:r>
              <a:rPr lang="zh-CN" altLang="en-US" sz="2400" b="1" dirty="0" smtClean="0"/>
              <a:t>的管理水平与领导</a:t>
            </a:r>
            <a:r>
              <a:rPr lang="zh-CN" altLang="zh-CN" sz="2400" b="1" dirty="0" smtClean="0"/>
              <a:t>能力</a:t>
            </a:r>
            <a:endParaRPr lang="en-US" altLang="zh-CN" sz="2400" b="1" dirty="0" smtClean="0"/>
          </a:p>
        </p:txBody>
      </p:sp>
      <p:pic>
        <p:nvPicPr>
          <p:cNvPr id="8" name="图片 7" descr="IMG_09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297" y="5099179"/>
            <a:ext cx="2202031" cy="1600201"/>
          </a:xfrm>
          <a:prstGeom prst="rect">
            <a:avLst/>
          </a:prstGeom>
        </p:spPr>
      </p:pic>
      <p:pic>
        <p:nvPicPr>
          <p:cNvPr id="11" name="图片 10" descr="DSC_0371.JPG"/>
          <p:cNvPicPr>
            <a:picLocks noChangeAspect="1"/>
          </p:cNvPicPr>
          <p:nvPr/>
        </p:nvPicPr>
        <p:blipFill>
          <a:blip r:embed="rId3" cstate="screen"/>
          <a:srcRect r="17561"/>
          <a:stretch>
            <a:fillRect/>
          </a:stretch>
        </p:blipFill>
        <p:spPr>
          <a:xfrm>
            <a:off x="4563949" y="5122505"/>
            <a:ext cx="2238065" cy="1604865"/>
          </a:xfrm>
          <a:prstGeom prst="rect">
            <a:avLst/>
          </a:prstGeom>
        </p:spPr>
      </p:pic>
      <p:pic>
        <p:nvPicPr>
          <p:cNvPr id="12" name="图片 11" descr="DSC_2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3831" y="5130800"/>
            <a:ext cx="2276669" cy="1612900"/>
          </a:xfrm>
          <a:prstGeom prst="rect">
            <a:avLst/>
          </a:prstGeom>
        </p:spPr>
      </p:pic>
      <p:pic>
        <p:nvPicPr>
          <p:cNvPr id="13" name="图片 12" descr="DSC_0741.JPG"/>
          <p:cNvPicPr>
            <a:picLocks noChangeAspect="1"/>
          </p:cNvPicPr>
          <p:nvPr/>
        </p:nvPicPr>
        <p:blipFill>
          <a:blip r:embed="rId5" cstate="print"/>
          <a:srcRect l="2846" t="29291" r="28847"/>
          <a:stretch>
            <a:fillRect/>
          </a:stretch>
        </p:blipFill>
        <p:spPr>
          <a:xfrm>
            <a:off x="2313987" y="5103284"/>
            <a:ext cx="2239344" cy="1577433"/>
          </a:xfrm>
          <a:prstGeom prst="rect">
            <a:avLst/>
          </a:prstGeom>
        </p:spPr>
      </p:pic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8062A-5F61-4A49-8568-87EA1ACB1E05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485775" y="1016000"/>
            <a:ext cx="8075613" cy="52720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CN" sz="4400" dirty="0" smtClean="0">
              <a:solidFill>
                <a:schemeClr val="tx1"/>
              </a:solidFill>
              <a:ea typeface="宋体" pitchFamily="2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zh-CN" altLang="zh-CN" sz="30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以身作则</a:t>
            </a:r>
            <a:r>
              <a:rPr lang="en-US" altLang="zh-CN" sz="30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30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凝聚人心  </a:t>
            </a:r>
            <a:r>
              <a:rPr lang="zh-CN" altLang="zh-CN" sz="30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扎实高效</a:t>
            </a:r>
            <a:r>
              <a:rPr lang="en-US" altLang="zh-CN" sz="30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sz="30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公正廉洁</a:t>
            </a:r>
            <a:endParaRPr lang="en-US" altLang="zh-CN" sz="3000" b="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zh-CN" sz="30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努力</a:t>
            </a:r>
            <a:r>
              <a:rPr lang="zh-CN" altLang="en-US" sz="30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构建</a:t>
            </a:r>
            <a:r>
              <a:rPr lang="zh-CN" altLang="zh-CN" sz="30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一流的后勤</a:t>
            </a:r>
            <a:r>
              <a:rPr lang="zh-CN" altLang="en-US" sz="30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服务</a:t>
            </a:r>
            <a:r>
              <a:rPr lang="zh-CN" altLang="zh-CN" sz="30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保障体系</a:t>
            </a:r>
            <a:endParaRPr lang="en-US" altLang="zh-CN" sz="3000" b="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zh-CN" sz="4400" dirty="0" smtClean="0">
              <a:solidFill>
                <a:srgbClr val="C00000"/>
              </a:solidFill>
              <a:ea typeface="宋体" pitchFamily="2" charset="-12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CN" altLang="zh-CN" sz="40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重点</a:t>
            </a:r>
            <a:r>
              <a:rPr lang="zh-CN" altLang="en-US" sz="40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从四个方面开展</a:t>
            </a:r>
            <a:r>
              <a:rPr lang="zh-CN" altLang="zh-CN" sz="40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</a:t>
            </a:r>
          </a:p>
          <a:p>
            <a:pPr eaLnBrk="1" hangingPunct="1"/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6" name="标题 15"/>
          <p:cNvSpPr txBox="1">
            <a:spLocks/>
          </p:cNvSpPr>
          <p:nvPr/>
        </p:nvSpPr>
        <p:spPr>
          <a:xfrm>
            <a:off x="611188" y="74613"/>
            <a:ext cx="763270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三、工作思路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099975-BDAC-488B-B96A-CBDC5673067A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正门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43326" y="2239345"/>
            <a:ext cx="2983434" cy="198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标题 15"/>
          <p:cNvSpPr txBox="1">
            <a:spLocks/>
          </p:cNvSpPr>
          <p:nvPr/>
        </p:nvSpPr>
        <p:spPr>
          <a:xfrm>
            <a:off x="611188" y="74613"/>
            <a:ext cx="763270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三、工作思路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0521" y="2982621"/>
            <a:ext cx="4571417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完善三个机制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需求沟通与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快速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响应机制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市场</a:t>
            </a:r>
            <a:r>
              <a:rPr lang="zh-CN" altLang="en-US" sz="2400" b="1" dirty="0" smtClean="0">
                <a:cs typeface="Times New Roman" pitchFamily="18" charset="0"/>
              </a:rPr>
              <a:t>化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手段与服务监管机制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师生参与和谐后勤建设机制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0932" y="1111216"/>
            <a:ext cx="655769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Wingdings" pitchFamily="2" charset="2"/>
              <a:buChar char="u"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围绕一个中心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lvl="0">
              <a:spcBef>
                <a:spcPts val="60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 建设师生满意后勤</a:t>
            </a:r>
            <a:r>
              <a:rPr lang="en-US" altLang="zh-CN" sz="2400" b="1" dirty="0" smtClean="0">
                <a:solidFill>
                  <a:prstClr val="black"/>
                </a:solidFill>
                <a:cs typeface="Times New Roman" pitchFamily="18" charset="0"/>
              </a:rPr>
              <a:t>   </a:t>
            </a:r>
            <a:r>
              <a:rPr lang="zh-CN" altLang="en-US" sz="2400" b="1" dirty="0" smtClean="0">
                <a:solidFill>
                  <a:prstClr val="black"/>
                </a:solidFill>
                <a:cs typeface="Times New Roman" pitchFamily="18" charset="0"/>
              </a:rPr>
              <a:t>支撑学校快速发展</a:t>
            </a:r>
            <a:endParaRPr lang="zh-CN" altLang="en-US" sz="2400" b="1" dirty="0" smtClean="0">
              <a:solidFill>
                <a:prstClr val="black"/>
              </a:solidFill>
              <a:latin typeface="Arial" pitchFamily="34" charset="0"/>
              <a:cs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888" y="2029028"/>
            <a:ext cx="476794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Font typeface="Wingdings" pitchFamily="2" charset="2"/>
              <a:buChar char="u"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瞄准二个目标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lvl="0" eaLnBrk="0" hangingPunct="0">
              <a:spcBef>
                <a:spcPts val="60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 优质高效服务   宜学宜居理工</a:t>
            </a:r>
            <a:endParaRPr lang="zh-CN" altLang="en-US" sz="2400" b="1" dirty="0" smtClean="0">
              <a:solidFill>
                <a:prstClr val="black"/>
              </a:solidFill>
              <a:latin typeface="Arial" pitchFamily="34" charset="0"/>
              <a:cs typeface="宋体" pitchFamily="2" charset="-122"/>
            </a:endParaRPr>
          </a:p>
        </p:txBody>
      </p:sp>
      <p:pic>
        <p:nvPicPr>
          <p:cNvPr id="11" name="图片 10" descr="2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99166" y="4478693"/>
            <a:ext cx="3030230" cy="2011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495831" y="4863986"/>
            <a:ext cx="4512774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落实四项措施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zh-CN" altLang="en-US" sz="2400" b="1" dirty="0" smtClean="0">
                <a:cs typeface="Times New Roman" pitchFamily="18" charset="0"/>
              </a:rPr>
              <a:t>  优化</a:t>
            </a:r>
            <a:r>
              <a:rPr lang="zh-CN" altLang="en-US" sz="2400" b="1" dirty="0" smtClean="0">
                <a:cs typeface="Times New Roman" pitchFamily="18" charset="0"/>
              </a:rPr>
              <a:t>资源配置  </a:t>
            </a:r>
            <a:r>
              <a:rPr lang="zh-CN" altLang="en-US" sz="2400" b="1" dirty="0" smtClean="0">
                <a:cs typeface="Times New Roman" pitchFamily="18" charset="0"/>
              </a:rPr>
              <a:t>    提升</a:t>
            </a:r>
            <a:r>
              <a:rPr lang="zh-CN" altLang="en-US" sz="2400" b="1" dirty="0" smtClean="0">
                <a:cs typeface="Times New Roman" pitchFamily="18" charset="0"/>
              </a:rPr>
              <a:t>服务水平</a:t>
            </a:r>
            <a:endParaRPr lang="en-US" altLang="zh-CN" sz="2400" b="1" dirty="0" smtClean="0">
              <a:cs typeface="Times New Roman" pitchFamily="18" charset="0"/>
            </a:endParaRPr>
          </a:p>
          <a:p>
            <a:pPr lvl="0">
              <a:spcBef>
                <a:spcPts val="1200"/>
              </a:spcBef>
            </a:pPr>
            <a:r>
              <a:rPr lang="zh-CN" altLang="en-US" sz="2400" b="1" dirty="0" smtClean="0">
                <a:cs typeface="Times New Roman" pitchFamily="18" charset="0"/>
              </a:rPr>
              <a:t>  </a:t>
            </a:r>
            <a:r>
              <a:rPr lang="zh-CN" altLang="en-US" sz="2400" b="1" dirty="0" smtClean="0">
                <a:cs typeface="Times New Roman" pitchFamily="18" charset="0"/>
              </a:rPr>
              <a:t>强化</a:t>
            </a:r>
            <a:r>
              <a:rPr lang="zh-CN" altLang="en-US" sz="2400" b="1" dirty="0" smtClean="0">
                <a:cs typeface="Times New Roman" pitchFamily="18" charset="0"/>
              </a:rPr>
              <a:t>保障</a:t>
            </a:r>
            <a:r>
              <a:rPr lang="zh-CN" altLang="en-US" sz="2400" b="1" dirty="0" smtClean="0">
                <a:cs typeface="Times New Roman" pitchFamily="18" charset="0"/>
              </a:rPr>
              <a:t>能力  </a:t>
            </a:r>
            <a:r>
              <a:rPr lang="zh-CN" altLang="en-US" sz="2400" b="1" dirty="0" smtClean="0">
                <a:cs typeface="Times New Roman" pitchFamily="18" charset="0"/>
              </a:rPr>
              <a:t>    建设</a:t>
            </a:r>
            <a:r>
              <a:rPr lang="zh-CN" altLang="en-US" sz="2400" b="1" dirty="0" smtClean="0">
                <a:cs typeface="Times New Roman" pitchFamily="18" charset="0"/>
              </a:rPr>
              <a:t>生态校园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8062A-5F61-4A49-8568-87EA1ACB1E05}" type="slidenum">
              <a:rPr lang="ko-KR" altLang="en-US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allAtOnce"/>
      <p:bldP spid="8" grpId="0" uiExpand="1" build="allAtOnce"/>
      <p:bldP spid="9" grpId="0" uiExpand="1" build="allAtOnce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193671" y="1366847"/>
            <a:ext cx="5878515" cy="4891089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 smtClean="0">
                <a:solidFill>
                  <a:srgbClr val="FF0000"/>
                </a:solidFill>
                <a:latin typeface="宋体" pitchFamily="2" charset="-122"/>
              </a:rPr>
              <a:t>屈 利 娟 </a:t>
            </a:r>
            <a:endParaRPr lang="en-US" altLang="zh-CN" sz="3200" dirty="0" smtClean="0">
              <a:solidFill>
                <a:srgbClr val="FF0000"/>
              </a:solidFill>
              <a:latin typeface="宋体" pitchFamily="2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600" dirty="0" smtClean="0">
                <a:solidFill>
                  <a:srgbClr val="FF0000"/>
                </a:solidFill>
                <a:latin typeface="宋体" pitchFamily="2" charset="-122"/>
              </a:rPr>
              <a:t>浙江大学后勤处节能管理办公室主任</a:t>
            </a:r>
            <a:endParaRPr lang="en-US" altLang="zh-CN" sz="2600" dirty="0" smtClean="0">
              <a:solidFill>
                <a:srgbClr val="FF0000"/>
              </a:solidFill>
              <a:latin typeface="宋体" pitchFamily="2" charset="-122"/>
            </a:endParaRP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</a:rPr>
              <a:t>副研究员，六级职员，公共管理硕士</a:t>
            </a:r>
            <a:endParaRPr lang="en-US" altLang="zh-CN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</a:endParaRP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</a:rPr>
              <a:t>一级建造师</a:t>
            </a:r>
            <a:r>
              <a:rPr lang="en-US" altLang="zh-C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</a:rPr>
              <a:t>,</a:t>
            </a:r>
            <a:r>
              <a:rPr lang="zh-CN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</a:rPr>
              <a:t>高级能源管理师</a:t>
            </a:r>
            <a:endParaRPr lang="en-US" altLang="zh-CN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</a:rPr>
              <a:t>社会兼职：</a:t>
            </a:r>
            <a:endParaRPr lang="en-US" altLang="zh-CN" sz="2400" dirty="0" smtClean="0">
              <a:solidFill>
                <a:srgbClr val="FF0000"/>
              </a:solidFill>
              <a:latin typeface="宋体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zh-CN" altLang="en-US" sz="2200" kern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</a:rPr>
              <a:t>教育部 住建部：节约型校园专家委员会成员</a:t>
            </a:r>
            <a:endParaRPr lang="en-US" altLang="zh-CN" sz="2200" kern="1100" dirty="0" smtClean="0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zh-CN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</a:rPr>
              <a:t>中国绿色大学联盟（</a:t>
            </a:r>
            <a:r>
              <a:rPr lang="en-US" altLang="zh-C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</a:rPr>
              <a:t>CGUN</a:t>
            </a:r>
            <a:r>
              <a:rPr lang="zh-CN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</a:rPr>
              <a:t>）：常务理事、节能管理专业委员会主任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内容占位符 9" descr="P10504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1543"/>
          <a:stretch>
            <a:fillRect/>
          </a:stretch>
        </p:blipFill>
        <p:spPr>
          <a:xfrm>
            <a:off x="5938833" y="3953686"/>
            <a:ext cx="3090863" cy="226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标题 15"/>
          <p:cNvSpPr txBox="1">
            <a:spLocks/>
          </p:cNvSpPr>
          <p:nvPr/>
        </p:nvSpPr>
        <p:spPr>
          <a:xfrm>
            <a:off x="611188" y="74613"/>
            <a:ext cx="76327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j-cs"/>
              </a:rPr>
              <a:t>个人基本情况</a:t>
            </a:r>
          </a:p>
        </p:txBody>
      </p:sp>
      <p:pic>
        <p:nvPicPr>
          <p:cNvPr id="1027" name="Picture 3" descr="H:\存贮硬盘\家庭影集\家庭影集\200903\IMG_2503.JPG"/>
          <p:cNvPicPr>
            <a:picLocks noChangeAspect="1" noChangeArrowheads="1"/>
          </p:cNvPicPr>
          <p:nvPr/>
        </p:nvPicPr>
        <p:blipFill>
          <a:blip r:embed="rId3" cstate="screen"/>
          <a:srcRect l="11677" t="20156" r="6942"/>
          <a:stretch>
            <a:fillRect/>
          </a:stretch>
        </p:blipFill>
        <p:spPr bwMode="auto">
          <a:xfrm>
            <a:off x="6019998" y="1406681"/>
            <a:ext cx="2981122" cy="219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E5A3B-CC51-47AE-870F-42A5068E7EF2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57200" y="1615552"/>
            <a:ext cx="4099035" cy="9699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 marL="1296000" lvl="0">
              <a:spcBef>
                <a:spcPts val="0"/>
              </a:spcBef>
              <a:buClr>
                <a:srgbClr val="6CA5D8"/>
              </a:buClr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面向</a:t>
            </a:r>
            <a:r>
              <a:rPr lang="zh-CN" altLang="en-US" sz="28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师生需求 </a:t>
            </a:r>
            <a:endParaRPr lang="en-US" altLang="zh-CN" sz="2800" dirty="0" smtClean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  <a:p>
            <a:pPr marL="1296000" lvl="0">
              <a:spcBef>
                <a:spcPts val="0"/>
              </a:spcBef>
              <a:buClr>
                <a:srgbClr val="6CA5D8"/>
              </a:buClr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优化</a:t>
            </a:r>
            <a:r>
              <a:rPr lang="zh-CN" altLang="en-US" sz="28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资源配置</a:t>
            </a:r>
            <a:endParaRPr lang="zh-CN" altLang="zh-CN" sz="2800" dirty="0" smtClean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57199" y="2648607"/>
            <a:ext cx="4096139" cy="3682837"/>
          </a:xfrm>
          <a:noFill/>
          <a:ln>
            <a:solidFill>
              <a:srgbClr val="409EC4"/>
            </a:solidFill>
          </a:ln>
        </p:spPr>
        <p:txBody>
          <a:bodyPr/>
          <a:lstStyle/>
          <a:p>
            <a:pPr marL="0" lvl="0" indent="0" algn="ctr" eaLnBrk="1" hangingPunct="1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2000" kern="1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以人为本，以师生需求为导向</a:t>
            </a:r>
            <a:endParaRPr lang="en-US" altLang="zh-CN" sz="2000" kern="1200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2000" kern="1200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n"/>
            </a:pPr>
            <a:r>
              <a:rPr lang="zh-CN" altLang="en-US" sz="1800" kern="1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 </a:t>
            </a:r>
            <a:r>
              <a:rPr lang="zh-CN" altLang="en-US" sz="18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协调配置各项资源：</a:t>
            </a:r>
            <a:endParaRPr lang="en-US" altLang="zh-CN" sz="1800" b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144000" lvl="0" indent="0" eaLnBrk="1" hangingPunct="1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l"/>
            </a:pPr>
            <a:r>
              <a:rPr lang="en-US" altLang="zh-CN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zh-CN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公用</a:t>
            </a:r>
            <a:r>
              <a:rPr lang="zh-CN" altLang="zh-CN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房、宿舍、地产资源</a:t>
            </a: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；</a:t>
            </a:r>
            <a:endParaRPr lang="en-US" altLang="zh-CN" sz="1800" kern="1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宋体" pitchFamily="2" charset="-122"/>
            </a:endParaRPr>
          </a:p>
          <a:p>
            <a:pPr marL="144000" lvl="0" indent="0" eaLnBrk="1" hangingPunct="1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l"/>
            </a:pP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zh-CN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服务</a:t>
            </a:r>
            <a:r>
              <a:rPr lang="zh-CN" altLang="zh-CN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资源</a:t>
            </a: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、</a:t>
            </a:r>
            <a:r>
              <a:rPr lang="zh-CN" altLang="zh-CN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维修资源</a:t>
            </a: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、医疗资源；</a:t>
            </a:r>
            <a:endParaRPr lang="en-US" altLang="zh-CN" sz="1800" kern="1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宋体" pitchFamily="2" charset="-122"/>
            </a:endParaRPr>
          </a:p>
          <a:p>
            <a:pPr marL="144000" lvl="0" indent="0" eaLnBrk="1" hangingPunct="1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l"/>
            </a:pPr>
            <a:r>
              <a:rPr lang="en-US" altLang="zh-CN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zh-CN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争取</a:t>
            </a:r>
            <a:r>
              <a:rPr lang="zh-CN" altLang="zh-CN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财政和捐助等各类经费</a:t>
            </a:r>
            <a:endParaRPr lang="zh-CN" altLang="en-US" sz="1800" kern="1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宋体" pitchFamily="2" charset="-122"/>
            </a:endParaRPr>
          </a:p>
          <a:p>
            <a:pPr>
              <a:buNone/>
            </a:pPr>
            <a:endParaRPr lang="zh-CN" altLang="en-US" sz="1800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45025" y="2664371"/>
            <a:ext cx="4041775" cy="3667073"/>
          </a:xfrm>
          <a:ln>
            <a:solidFill>
              <a:srgbClr val="409EC4"/>
            </a:solidFill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zh-CN" altLang="en-US" sz="18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完善竞争机制</a:t>
            </a:r>
            <a:endParaRPr lang="en-US" altLang="zh-CN" sz="1800" b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</a:rPr>
              <a:t>   服务准入机制、引入专业力量、优化资金拨付流程</a:t>
            </a:r>
            <a:endParaRPr lang="en-US" altLang="zh-CN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zh-CN" altLang="en-US" sz="18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创新服务模式</a:t>
            </a:r>
            <a:endParaRPr lang="en-US" altLang="zh-CN" sz="1800" b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</a:rPr>
              <a:t>   人性化、 信息化、 专业化</a:t>
            </a:r>
            <a:endParaRPr lang="en-US" altLang="zh-CN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zh-CN" altLang="en-US" sz="1800" b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加强服务监管</a:t>
            </a:r>
            <a:endParaRPr lang="en-US" altLang="zh-CN" sz="1800" b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</a:rPr>
              <a:t>   考核办法、 日常综合检查、 满意度调查、 问题整改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pPr algn="l" eaLnBrk="1" hangingPunct="1"/>
            <a:r>
              <a:rPr lang="zh-CN" altLang="en-US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三、工作思路</a:t>
            </a:r>
            <a:endParaRPr lang="ko-KR" altLang="en-US" dirty="0" smtClean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3387" y="850536"/>
            <a:ext cx="210826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Bef>
                <a:spcPts val="12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四项措施要点</a:t>
            </a:r>
            <a:r>
              <a:rPr lang="zh-CN" altLang="en-US" sz="2400" b="1" dirty="0" smtClean="0">
                <a:cs typeface="Times New Roman" pitchFamily="18" charset="0"/>
              </a:rPr>
              <a:t> 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AE2F3-4EF3-4622-8913-BD47EA581708}" type="slidenum">
              <a:rPr lang="ko-KR" altLang="en-US" smtClean="0"/>
              <a:pPr>
                <a:defRPr/>
              </a:pPr>
              <a:t>20</a:t>
            </a:fld>
            <a:endParaRPr lang="en-US" altLang="ko-KR"/>
          </a:p>
        </p:txBody>
      </p:sp>
      <p:sp>
        <p:nvSpPr>
          <p:cNvPr id="14" name="矩形 13"/>
          <p:cNvSpPr/>
          <p:nvPr/>
        </p:nvSpPr>
        <p:spPr>
          <a:xfrm>
            <a:off x="658849" y="1822737"/>
            <a:ext cx="126188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Bef>
                <a:spcPts val="1200"/>
              </a:spcBef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（一）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5" name="文本占位符 5"/>
          <p:cNvSpPr txBox="1">
            <a:spLocks/>
          </p:cNvSpPr>
          <p:nvPr/>
        </p:nvSpPr>
        <p:spPr bwMode="auto">
          <a:xfrm>
            <a:off x="4614044" y="1626062"/>
            <a:ext cx="4099035" cy="969991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296000" lvl="0" eaLnBrk="0" hangingPunct="0">
              <a:spcBef>
                <a:spcPts val="0"/>
              </a:spcBef>
              <a:buClr>
                <a:srgbClr val="6CA5D8"/>
              </a:buClr>
              <a:defRPr/>
            </a:pPr>
            <a:r>
              <a:rPr lang="zh-CN" altLang="en-US" sz="2800" b="1" kern="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引导监管并重 </a:t>
            </a:r>
            <a:endParaRPr lang="en-US" altLang="zh-CN" sz="2800" b="1" kern="0" dirty="0" smtClean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  <a:p>
            <a:pPr marL="1296000" lvl="0" eaLnBrk="0" hangingPunct="0">
              <a:spcBef>
                <a:spcPts val="0"/>
              </a:spcBef>
              <a:buClr>
                <a:srgbClr val="6CA5D8"/>
              </a:buClr>
              <a:defRPr/>
            </a:pPr>
            <a:r>
              <a:rPr lang="zh-CN" altLang="en-US" sz="2800" b="1" kern="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提升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服务水平</a:t>
            </a:r>
            <a:endParaRPr kumimoji="0" lang="zh-CN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21095" y="1849014"/>
            <a:ext cx="126188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Bef>
                <a:spcPts val="1200"/>
              </a:spcBef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（二）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41434" y="2711669"/>
            <a:ext cx="4096139" cy="3675762"/>
          </a:xfrm>
          <a:noFill/>
          <a:ln>
            <a:solidFill>
              <a:srgbClr val="409EC4"/>
            </a:solidFill>
          </a:ln>
        </p:spPr>
        <p:txBody>
          <a:bodyPr/>
          <a:lstStyle/>
          <a:p>
            <a:pPr marL="0" lvl="0" indent="0" algn="ctr" eaLnBrk="1" hangingPunct="1">
              <a:lnSpc>
                <a:spcPct val="150000"/>
              </a:lnSpc>
              <a:spcBef>
                <a:spcPts val="1200"/>
              </a:spcBef>
              <a:buClrTx/>
              <a:buNone/>
            </a:pPr>
            <a:r>
              <a:rPr lang="zh-CN" altLang="en-US" sz="2000" kern="1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安全</a:t>
            </a:r>
            <a:r>
              <a:rPr lang="zh-CN" altLang="en-US" sz="2000" kern="1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可靠，平安和谐</a:t>
            </a:r>
            <a:r>
              <a:rPr lang="zh-CN" altLang="en-US" sz="2000" kern="1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校园</a:t>
            </a:r>
            <a:endParaRPr lang="en-US" altLang="zh-CN" sz="2000" kern="1200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ClrTx/>
              <a:buFont typeface="Wingdings" pitchFamily="2" charset="2"/>
              <a:buChar char="n"/>
            </a:pPr>
            <a:r>
              <a:rPr lang="zh-CN" altLang="en-US" sz="1800" kern="1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 </a:t>
            </a:r>
            <a:r>
              <a:rPr lang="zh-CN" altLang="en-US" sz="1800" kern="1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做好以下保障</a:t>
            </a:r>
            <a:endParaRPr lang="en-US" altLang="zh-CN" sz="1800" b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288000" lvl="0" indent="0" eaLnBrk="1" hangingPunct="1">
              <a:lnSpc>
                <a:spcPct val="150000"/>
              </a:lnSpc>
              <a:spcBef>
                <a:spcPts val="600"/>
              </a:spcBef>
              <a:buClrTx/>
              <a:buFont typeface="Wingdings" pitchFamily="2" charset="2"/>
              <a:buChar char="l"/>
            </a:pP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 能源</a:t>
            </a: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与水资源供应与保障</a:t>
            </a:r>
            <a:endParaRPr lang="en-US" altLang="zh-CN" sz="1800" kern="1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宋体" pitchFamily="2" charset="-122"/>
            </a:endParaRPr>
          </a:p>
          <a:p>
            <a:pPr marL="288000" lvl="0" indent="0" eaLnBrk="1" hangingPunct="1">
              <a:lnSpc>
                <a:spcPct val="150000"/>
              </a:lnSpc>
              <a:spcBef>
                <a:spcPts val="600"/>
              </a:spcBef>
              <a:buClrTx/>
              <a:buFont typeface="Wingdings" pitchFamily="2" charset="2"/>
              <a:buChar char="l"/>
            </a:pP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 公共卫生</a:t>
            </a: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（饮食安全、疫情防控、 “四害”消杀、医疗保障、校园控烟、红十字工作等）</a:t>
            </a:r>
            <a:endParaRPr lang="en-US" altLang="zh-CN" sz="1800" kern="1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宋体" pitchFamily="2" charset="-122"/>
            </a:endParaRPr>
          </a:p>
          <a:p>
            <a:pPr marL="288000" lvl="0" indent="0" eaLnBrk="1" hangingPunct="1">
              <a:lnSpc>
                <a:spcPct val="150000"/>
              </a:lnSpc>
              <a:spcBef>
                <a:spcPts val="600"/>
              </a:spcBef>
              <a:buClrTx/>
              <a:buFont typeface="Wingdings" pitchFamily="2" charset="2"/>
              <a:buChar char="l"/>
            </a:pP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  应急</a:t>
            </a: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处置、防灾抗灾</a:t>
            </a:r>
          </a:p>
          <a:p>
            <a:pPr>
              <a:buNone/>
            </a:pPr>
            <a:endParaRPr lang="zh-CN" altLang="en-US" sz="1800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644231"/>
          </a:xfrm>
          <a:ln>
            <a:solidFill>
              <a:srgbClr val="409EC4"/>
            </a:solidFill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zh-CN" altLang="en-US" sz="1800" kern="1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生态环境</a:t>
            </a:r>
            <a:endParaRPr lang="en-US" altLang="zh-CN" sz="1800" kern="1200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pPr marL="288000" indent="0" eaLnBrk="1" hangingPunct="1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校园美化绿化、水资源与水环境保护、废弃物处置等</a:t>
            </a:r>
            <a:endParaRPr lang="en-US" altLang="zh-CN" sz="1800" kern="1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宋体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zh-CN" altLang="en-US" sz="1800" kern="1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节约校园</a:t>
            </a:r>
            <a:endParaRPr lang="en-US" altLang="zh-CN" sz="1800" kern="1200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pPr marL="288000" indent="0" eaLnBrk="1" hangingPunct="1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意识倡导与氛围营造、节水节电节粮节材措施</a:t>
            </a:r>
            <a:endParaRPr lang="en-US" altLang="zh-CN" sz="1800" kern="1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宋体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zh-CN" altLang="en-US" sz="1800" kern="1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文化休闲景观</a:t>
            </a:r>
            <a:endParaRPr lang="en-US" altLang="zh-CN" sz="1800" kern="1200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pPr marL="288000" indent="0" eaLnBrk="1" hangingPunct="1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80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宋体" pitchFamily="2" charset="-122"/>
              </a:rPr>
              <a:t>休闲设施、庭院小品、文化元素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3487846" cy="609600"/>
          </a:xfrm>
        </p:spPr>
        <p:txBody>
          <a:bodyPr/>
          <a:lstStyle/>
          <a:p>
            <a:pPr algn="l" eaLnBrk="1" hangingPunct="1"/>
            <a:r>
              <a:rPr lang="zh-CN" altLang="en-US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三、工作思路</a:t>
            </a:r>
            <a:endParaRPr lang="ko-KR" altLang="en-US" dirty="0" smtClean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3387" y="960895"/>
            <a:ext cx="210826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Bef>
                <a:spcPts val="12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四项措施要点</a:t>
            </a:r>
            <a:r>
              <a:rPr lang="zh-CN" altLang="en-US" sz="2400" b="1" dirty="0" smtClean="0">
                <a:cs typeface="Times New Roman" pitchFamily="18" charset="0"/>
              </a:rPr>
              <a:t> 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AE2F3-4EF3-4622-8913-BD47EA581708}" type="slidenum">
              <a:rPr lang="ko-KR" altLang="en-US" smtClean="0"/>
              <a:pPr>
                <a:defRPr/>
              </a:pPr>
              <a:t>21</a:t>
            </a:fld>
            <a:endParaRPr lang="en-US" altLang="ko-KR" dirty="0"/>
          </a:p>
        </p:txBody>
      </p:sp>
      <p:sp>
        <p:nvSpPr>
          <p:cNvPr id="16" name="文本占位符 5"/>
          <p:cNvSpPr txBox="1">
            <a:spLocks/>
          </p:cNvSpPr>
          <p:nvPr/>
        </p:nvSpPr>
        <p:spPr bwMode="auto">
          <a:xfrm>
            <a:off x="451947" y="1673358"/>
            <a:ext cx="4099035" cy="969991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296000" lvl="0" eaLnBrk="0" hangingPunct="0">
              <a:spcBef>
                <a:spcPts val="0"/>
              </a:spcBef>
              <a:buClr>
                <a:srgbClr val="6CA5D8"/>
              </a:buClr>
              <a:defRPr/>
            </a:pPr>
            <a:r>
              <a:rPr lang="zh-CN" altLang="en-US" sz="2800" b="1" kern="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规范制度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流程</a:t>
            </a:r>
            <a:endParaRPr lang="en-US" altLang="zh-CN" sz="2800" b="1" kern="0" dirty="0" smtClean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  <a:p>
            <a:pPr marL="1296000" lvl="0" eaLnBrk="0" hangingPunct="0">
              <a:spcBef>
                <a:spcPts val="0"/>
              </a:spcBef>
              <a:buClr>
                <a:srgbClr val="6CA5D8"/>
              </a:buClr>
              <a:defRPr/>
            </a:pPr>
            <a:r>
              <a:rPr lang="zh-CN" altLang="en-US" sz="2800" b="1" kern="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强化保障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能力</a:t>
            </a:r>
            <a:endParaRPr kumimoji="0" lang="zh-CN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0529" y="1912075"/>
            <a:ext cx="126188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Bef>
                <a:spcPts val="1200"/>
              </a:spcBef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三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）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" name="文本占位符 5"/>
          <p:cNvSpPr txBox="1">
            <a:spLocks/>
          </p:cNvSpPr>
          <p:nvPr/>
        </p:nvSpPr>
        <p:spPr bwMode="auto">
          <a:xfrm>
            <a:off x="4650827" y="1683864"/>
            <a:ext cx="4057119" cy="969991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52000" lvl="0" eaLnBrk="0" hangingPunct="0">
              <a:spcBef>
                <a:spcPts val="0"/>
              </a:spcBef>
              <a:buClr>
                <a:srgbClr val="6CA5D8"/>
              </a:buClr>
              <a:defRPr/>
            </a:pPr>
            <a:r>
              <a:rPr lang="zh-CN" altLang="en-US" sz="2800" b="1" kern="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融节俭环保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理念建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低碳生态校园</a:t>
            </a:r>
            <a:endParaRPr kumimoji="0" lang="zh-CN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Times New Roman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42535" y="1922581"/>
            <a:ext cx="126188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Bef>
                <a:spcPts val="1200"/>
              </a:spcBef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四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）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258" y="1258110"/>
            <a:ext cx="90040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衷心感谢各位</a:t>
            </a:r>
            <a:r>
              <a:rPr lang="zh-CN" altLang="en-US" sz="4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领导和老师的聆听</a:t>
            </a:r>
            <a:endParaRPr lang="en-US" altLang="zh-CN" sz="4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敬请各位领导和老师批评指正</a:t>
            </a:r>
            <a:endParaRPr lang="en-US" altLang="zh-CN" sz="40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4462" y="4940300"/>
            <a:ext cx="9135762" cy="1759080"/>
            <a:chOff x="224138" y="5245264"/>
            <a:chExt cx="8537306" cy="1454116"/>
          </a:xfrm>
        </p:grpSpPr>
        <p:pic>
          <p:nvPicPr>
            <p:cNvPr id="30727" name="Picture 6" descr="S:\工作汇报PPT\PPT模板\自制\y8.jpg"/>
            <p:cNvPicPr>
              <a:picLocks noChangeAspect="1" noChangeArrowheads="1"/>
            </p:cNvPicPr>
            <p:nvPr/>
          </p:nvPicPr>
          <p:blipFill>
            <a:blip r:embed="rId2" cstate="print"/>
            <a:srcRect r="12364"/>
            <a:stretch>
              <a:fillRect/>
            </a:stretch>
          </p:blipFill>
          <p:spPr bwMode="auto">
            <a:xfrm>
              <a:off x="2409880" y="5246494"/>
              <a:ext cx="2031492" cy="145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11" descr="7.bmp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438260" y="5251733"/>
              <a:ext cx="2162880" cy="1438315"/>
            </a:xfrm>
            <a:prstGeom prst="rect">
              <a:avLst/>
            </a:prstGeom>
          </p:spPr>
        </p:pic>
        <p:pic>
          <p:nvPicPr>
            <p:cNvPr id="13" name="图片 12" descr="2.bmp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593632" y="5251163"/>
              <a:ext cx="2167812" cy="1438885"/>
            </a:xfrm>
            <a:prstGeom prst="rect">
              <a:avLst/>
            </a:prstGeom>
          </p:spPr>
        </p:pic>
        <p:pic>
          <p:nvPicPr>
            <p:cNvPr id="15" name="图片 14" descr="正门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138" y="5245264"/>
              <a:ext cx="2183357" cy="1454116"/>
            </a:xfrm>
            <a:prstGeom prst="rect">
              <a:avLst/>
            </a:prstGeom>
          </p:spPr>
        </p:pic>
      </p:grp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8062A-5F61-4A49-8568-87EA1ACB1E05}" type="slidenum">
              <a:rPr lang="ko-KR" altLang="en-US" smtClean="0"/>
              <a:pPr>
                <a:defRPr/>
              </a:pPr>
              <a:t>22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gray">
          <a:xfrm>
            <a:off x="709613" y="1809750"/>
            <a:ext cx="7740650" cy="6191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  <a:cs typeface="Arial" charset="0"/>
            </a:endParaRP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576229" y="1809750"/>
            <a:ext cx="2420971" cy="619125"/>
            <a:chOff x="404" y="1980"/>
            <a:chExt cx="1294" cy="298"/>
          </a:xfrm>
        </p:grpSpPr>
        <p:sp>
          <p:nvSpPr>
            <p:cNvPr id="1845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46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8436" name="Text Box 7"/>
          <p:cNvSpPr txBox="1">
            <a:spLocks noChangeArrowheads="1"/>
          </p:cNvSpPr>
          <p:nvPr/>
        </p:nvSpPr>
        <p:spPr bwMode="gray">
          <a:xfrm>
            <a:off x="3146424" y="1878013"/>
            <a:ext cx="261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cs typeface="Arial" charset="0"/>
              </a:rPr>
              <a:t>1993.10~2005.11</a:t>
            </a:r>
            <a:endParaRPr lang="en-US" altLang="zh-CN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457200" y="1890713"/>
            <a:ext cx="2514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b="1" dirty="0" smtClean="0">
                <a:solidFill>
                  <a:srgbClr val="FFFFFF"/>
                </a:solidFill>
                <a:ea typeface="宋体" charset="-122"/>
                <a:cs typeface="Arial" charset="0"/>
              </a:rPr>
              <a:t>1991.08~1993.09</a:t>
            </a:r>
            <a:endParaRPr lang="en-US" altLang="zh-CN" sz="2400" b="1" dirty="0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5702300" y="1955800"/>
            <a:ext cx="673100" cy="344488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Calibri" pitchFamily="34" charset="0"/>
              <a:ea typeface="宋体" charset="-122"/>
              <a:cs typeface="Arial" charset="0"/>
            </a:endParaRP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gray">
          <a:xfrm>
            <a:off x="6662738" y="1878013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cs typeface="Arial" charset="0"/>
              </a:rPr>
              <a:t>2005.12~</a:t>
            </a:r>
            <a:endParaRPr lang="en-US" altLang="zh-CN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gray">
          <a:xfrm>
            <a:off x="944563" y="2773363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latin typeface="Calibri" pitchFamily="34" charset="0"/>
              <a:ea typeface="宋体" charset="-122"/>
              <a:cs typeface="Arial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gray">
          <a:xfrm>
            <a:off x="3903663" y="2773363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latin typeface="Calibri" pitchFamily="34" charset="0"/>
              <a:ea typeface="宋体" charset="-122"/>
              <a:cs typeface="Arial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gray">
          <a:xfrm>
            <a:off x="6897688" y="2773363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latin typeface="Calibri" pitchFamily="34" charset="0"/>
              <a:ea typeface="宋体" charset="-122"/>
              <a:cs typeface="Arial" charset="0"/>
            </a:endParaRPr>
          </a:p>
        </p:txBody>
      </p:sp>
      <p:cxnSp>
        <p:nvCxnSpPr>
          <p:cNvPr id="18446" name="AutoShape 17"/>
          <p:cNvCxnSpPr>
            <a:cxnSpLocks noChangeShapeType="1"/>
            <a:stCxn id="16" idx="3"/>
            <a:endCxn id="17" idx="1"/>
          </p:cNvCxnSpPr>
          <p:nvPr/>
        </p:nvCxnSpPr>
        <p:spPr bwMode="gray">
          <a:xfrm>
            <a:off x="2058988" y="3330576"/>
            <a:ext cx="18446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cxnSp>
        <p:nvCxnSpPr>
          <p:cNvPr id="18447" name="AutoShape 18"/>
          <p:cNvCxnSpPr>
            <a:cxnSpLocks noChangeShapeType="1"/>
            <a:stCxn id="17" idx="3"/>
            <a:endCxn id="18" idx="1"/>
          </p:cNvCxnSpPr>
          <p:nvPr/>
        </p:nvCxnSpPr>
        <p:spPr bwMode="gray">
          <a:xfrm>
            <a:off x="5018088" y="3330576"/>
            <a:ext cx="18796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sp>
        <p:nvSpPr>
          <p:cNvPr id="18449" name="Text Box 20"/>
          <p:cNvSpPr txBox="1">
            <a:spLocks noChangeArrowheads="1"/>
          </p:cNvSpPr>
          <p:nvPr/>
        </p:nvSpPr>
        <p:spPr bwMode="gray">
          <a:xfrm>
            <a:off x="1035050" y="30988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FFFF"/>
                </a:solidFill>
                <a:cs typeface="Arial" charset="0"/>
              </a:rPr>
              <a:t>1991</a:t>
            </a:r>
            <a:endParaRPr lang="en-US" altLang="zh-CN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gray">
          <a:xfrm>
            <a:off x="3989388" y="30861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FFFF"/>
                </a:solidFill>
                <a:cs typeface="Arial" charset="0"/>
              </a:rPr>
              <a:t>1993</a:t>
            </a:r>
            <a:endParaRPr lang="en-US" altLang="zh-CN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52" name="Text Box 23"/>
          <p:cNvSpPr txBox="1">
            <a:spLocks noChangeArrowheads="1"/>
          </p:cNvSpPr>
          <p:nvPr/>
        </p:nvSpPr>
        <p:spPr bwMode="gray">
          <a:xfrm>
            <a:off x="7011988" y="30607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FFFF"/>
                </a:solidFill>
                <a:cs typeface="Arial" charset="0"/>
              </a:rPr>
              <a:t>2005</a:t>
            </a:r>
            <a:endParaRPr lang="en-US" altLang="zh-CN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56" name="Text Box 27"/>
          <p:cNvSpPr txBox="1">
            <a:spLocks noChangeArrowheads="1"/>
          </p:cNvSpPr>
          <p:nvPr/>
        </p:nvSpPr>
        <p:spPr bwMode="gray">
          <a:xfrm>
            <a:off x="6197600" y="4184650"/>
            <a:ext cx="2501900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u"/>
            </a:pPr>
            <a:r>
              <a:rPr lang="zh-CN" altLang="zh-CN" b="1" dirty="0">
                <a:solidFill>
                  <a:srgbClr val="FF0000"/>
                </a:solidFill>
                <a:latin typeface="宋体" pitchFamily="2" charset="-122"/>
              </a:rPr>
              <a:t>后勤</a:t>
            </a:r>
            <a:r>
              <a:rPr lang="zh-CN" altLang="zh-CN" b="1" dirty="0" smtClean="0">
                <a:solidFill>
                  <a:srgbClr val="FF0000"/>
                </a:solidFill>
                <a:latin typeface="宋体" pitchFamily="2" charset="-122"/>
              </a:rPr>
              <a:t>管理处</a:t>
            </a:r>
            <a:endParaRPr lang="en-US" altLang="zh-CN" b="1" dirty="0" smtClean="0">
              <a:solidFill>
                <a:srgbClr val="FF0000"/>
              </a:solidFill>
              <a:latin typeface="宋体" pitchFamily="2" charset="-122"/>
            </a:endParaRPr>
          </a:p>
          <a:p>
            <a:pPr marL="180000">
              <a:spcBef>
                <a:spcPts val="12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cs typeface="Arial" charset="0"/>
              </a:rPr>
              <a:t>节能管理办公室主任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  <a:cs typeface="Arial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cs typeface="Arial" charset="0"/>
              </a:rPr>
              <a:t>环资学院</a:t>
            </a:r>
            <a:endParaRPr lang="en-US" altLang="zh-CN" b="1" dirty="0" smtClean="0">
              <a:solidFill>
                <a:srgbClr val="FF0000"/>
              </a:solidFill>
              <a:latin typeface="宋体" pitchFamily="2" charset="-122"/>
              <a:cs typeface="Arial" charset="0"/>
            </a:endParaRPr>
          </a:p>
          <a:p>
            <a:pPr marL="180000">
              <a:spcBef>
                <a:spcPts val="12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cs typeface="Arial" charset="0"/>
              </a:rPr>
              <a:t>院长助理（挂职）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  <a:cs typeface="Arial" charset="0"/>
            </a:endParaRPr>
          </a:p>
        </p:txBody>
      </p:sp>
      <p:sp>
        <p:nvSpPr>
          <p:cNvPr id="18457" name="标题 15"/>
          <p:cNvSpPr>
            <a:spLocks noGrp="1"/>
          </p:cNvSpPr>
          <p:nvPr>
            <p:ph type="title"/>
          </p:nvPr>
        </p:nvSpPr>
        <p:spPr>
          <a:xfrm>
            <a:off x="611188" y="74613"/>
            <a:ext cx="7632700" cy="609600"/>
          </a:xfrm>
        </p:spPr>
        <p:txBody>
          <a:bodyPr/>
          <a:lstStyle/>
          <a:p>
            <a:pPr algn="l" eaLnBrk="1" hangingPunct="1"/>
            <a:r>
              <a:rPr lang="zh-CN" altLang="en-US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一、主要工作岗位经历</a:t>
            </a:r>
          </a:p>
        </p:txBody>
      </p:sp>
      <p:sp>
        <p:nvSpPr>
          <p:cNvPr id="37" name="矩形 36"/>
          <p:cNvSpPr/>
          <p:nvPr/>
        </p:nvSpPr>
        <p:spPr>
          <a:xfrm>
            <a:off x="12700" y="4184134"/>
            <a:ext cx="29209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</a:rPr>
              <a:t>化学系物理化学教研室</a:t>
            </a:r>
            <a:endParaRPr lang="en-US" altLang="zh-CN" b="1" dirty="0" smtClean="0">
              <a:solidFill>
                <a:srgbClr val="FF0000"/>
              </a:solidFill>
              <a:latin typeface="宋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 smtClean="0">
                <a:latin typeface="宋体" pitchFamily="2" charset="-122"/>
              </a:rPr>
              <a:t>实验员</a:t>
            </a:r>
            <a:endParaRPr lang="en-US" altLang="zh-CN" b="1" dirty="0" smtClean="0">
              <a:latin typeface="宋体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63121" y="4171434"/>
            <a:ext cx="2458045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cs typeface="Arial" charset="0"/>
              </a:rPr>
              <a:t>后勤集团水电中心</a:t>
            </a:r>
            <a:endParaRPr lang="en-US" altLang="zh-CN" b="1" dirty="0" smtClean="0">
              <a:solidFill>
                <a:srgbClr val="FF0000"/>
              </a:solidFill>
              <a:latin typeface="宋体" pitchFamily="2" charset="-122"/>
              <a:cs typeface="Arial" charset="0"/>
            </a:endParaRPr>
          </a:p>
          <a:p>
            <a:pPr marL="180000">
              <a:spcBef>
                <a:spcPct val="500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cs typeface="Arial" charset="0"/>
              </a:rPr>
              <a:t>技术室副主任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  <a:cs typeface="Arial" charset="0"/>
            </a:endParaRPr>
          </a:p>
          <a:p>
            <a:pPr marL="180000">
              <a:spcBef>
                <a:spcPct val="500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cs typeface="Arial" charset="0"/>
              </a:rPr>
              <a:t>综合办副主任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  <a:cs typeface="Arial" charset="0"/>
            </a:endParaRPr>
          </a:p>
          <a:p>
            <a:pPr marL="180000">
              <a:spcBef>
                <a:spcPct val="500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cs typeface="Arial" charset="0"/>
              </a:rPr>
              <a:t>玉泉校区分中心主任</a:t>
            </a:r>
            <a:endParaRPr lang="en-US" altLang="zh-CN" b="1" dirty="0" smtClean="0">
              <a:solidFill>
                <a:srgbClr val="FF0000"/>
              </a:solidFill>
              <a:latin typeface="宋体" pitchFamily="2" charset="-122"/>
              <a:cs typeface="Arial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099975-BDAC-488B-B96A-CBDC5673067A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5"/>
          <p:cNvSpPr txBox="1">
            <a:spLocks/>
          </p:cNvSpPr>
          <p:nvPr/>
        </p:nvSpPr>
        <p:spPr>
          <a:xfrm>
            <a:off x="611188" y="74613"/>
            <a:ext cx="763270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二、个人特长及优势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520700" y="2247900"/>
            <a:ext cx="8204200" cy="3540140"/>
            <a:chOff x="244474" y="1736725"/>
            <a:chExt cx="8211901" cy="3662365"/>
          </a:xfrm>
        </p:grpSpPr>
        <p:sp>
          <p:nvSpPr>
            <p:cNvPr id="161" name="Rectangle 2"/>
            <p:cNvSpPr>
              <a:spLocks noChangeArrowheads="1"/>
            </p:cNvSpPr>
            <p:nvPr/>
          </p:nvSpPr>
          <p:spPr bwMode="gray">
            <a:xfrm>
              <a:off x="4483100" y="3657599"/>
              <a:ext cx="1835150" cy="431800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2" name="Rectangle 3"/>
            <p:cNvSpPr>
              <a:spLocks noChangeArrowheads="1"/>
            </p:cNvSpPr>
            <p:nvPr/>
          </p:nvSpPr>
          <p:spPr bwMode="gray">
            <a:xfrm>
              <a:off x="2676525" y="4146550"/>
              <a:ext cx="1806575" cy="4318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3" name="Rectangle 4"/>
            <p:cNvSpPr>
              <a:spLocks noChangeArrowheads="1"/>
            </p:cNvSpPr>
            <p:nvPr/>
          </p:nvSpPr>
          <p:spPr bwMode="gray">
            <a:xfrm>
              <a:off x="847725" y="4640262"/>
              <a:ext cx="1825625" cy="431800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zh-CN" altLang="zh-CN"/>
            </a:p>
          </p:txBody>
        </p:sp>
        <p:sp>
          <p:nvSpPr>
            <p:cNvPr id="164" name="AutoShape 5"/>
            <p:cNvSpPr>
              <a:spLocks noChangeArrowheads="1"/>
            </p:cNvSpPr>
            <p:nvPr/>
          </p:nvSpPr>
          <p:spPr bwMode="gray">
            <a:xfrm flipH="1">
              <a:off x="244475" y="4027487"/>
              <a:ext cx="2428875" cy="615950"/>
            </a:xfrm>
            <a:prstGeom prst="parallelogram">
              <a:avLst>
                <a:gd name="adj" fmla="val 98582"/>
              </a:avLst>
            </a:prstGeom>
            <a:gradFill rotWithShape="1">
              <a:gsLst>
                <a:gs pos="0">
                  <a:schemeClr val="folHlink">
                    <a:gamma/>
                    <a:tint val="54510"/>
                    <a:invGamma/>
                    <a:alpha val="82001"/>
                  </a:schemeClr>
                </a:gs>
                <a:gs pos="100000">
                  <a:schemeClr val="folHlink">
                    <a:alpha val="50000"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5" name="AutoShape 6"/>
            <p:cNvSpPr>
              <a:spLocks noChangeArrowheads="1"/>
            </p:cNvSpPr>
            <p:nvPr/>
          </p:nvSpPr>
          <p:spPr bwMode="gray">
            <a:xfrm flipH="1">
              <a:off x="2057400" y="3517899"/>
              <a:ext cx="2428875" cy="646113"/>
            </a:xfrm>
            <a:prstGeom prst="parallelogram">
              <a:avLst>
                <a:gd name="adj" fmla="val 9633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372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6" name="Freeform 7"/>
            <p:cNvSpPr>
              <a:spLocks/>
            </p:cNvSpPr>
            <p:nvPr/>
          </p:nvSpPr>
          <p:spPr bwMode="gray">
            <a:xfrm>
              <a:off x="2063750" y="3519488"/>
              <a:ext cx="612775" cy="1130300"/>
            </a:xfrm>
            <a:custGeom>
              <a:avLst/>
              <a:gdLst>
                <a:gd name="T0" fmla="*/ 0 w 201"/>
                <a:gd name="T1" fmla="*/ 167 h 370"/>
                <a:gd name="T2" fmla="*/ 201 w 201"/>
                <a:gd name="T3" fmla="*/ 370 h 370"/>
                <a:gd name="T4" fmla="*/ 201 w 201"/>
                <a:gd name="T5" fmla="*/ 210 h 370"/>
                <a:gd name="T6" fmla="*/ 0 w 201"/>
                <a:gd name="T7" fmla="*/ 0 h 370"/>
                <a:gd name="T8" fmla="*/ 0 w 201"/>
                <a:gd name="T9" fmla="*/ 16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70">
                  <a:moveTo>
                    <a:pt x="0" y="167"/>
                  </a:moveTo>
                  <a:lnTo>
                    <a:pt x="201" y="370"/>
                  </a:lnTo>
                  <a:lnTo>
                    <a:pt x="201" y="210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7" name="AutoShape 8"/>
            <p:cNvSpPr>
              <a:spLocks noChangeArrowheads="1"/>
            </p:cNvSpPr>
            <p:nvPr/>
          </p:nvSpPr>
          <p:spPr bwMode="gray">
            <a:xfrm flipH="1">
              <a:off x="3870325" y="3001963"/>
              <a:ext cx="2438400" cy="657225"/>
            </a:xfrm>
            <a:prstGeom prst="parallelogram">
              <a:avLst>
                <a:gd name="adj" fmla="val 9225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372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8" name="Freeform 9"/>
            <p:cNvSpPr>
              <a:spLocks/>
            </p:cNvSpPr>
            <p:nvPr/>
          </p:nvSpPr>
          <p:spPr bwMode="gray">
            <a:xfrm>
              <a:off x="3867150" y="2997200"/>
              <a:ext cx="615950" cy="1163638"/>
            </a:xfrm>
            <a:custGeom>
              <a:avLst/>
              <a:gdLst>
                <a:gd name="T0" fmla="*/ 0 w 201"/>
                <a:gd name="T1" fmla="*/ 167 h 370"/>
                <a:gd name="T2" fmla="*/ 201 w 201"/>
                <a:gd name="T3" fmla="*/ 370 h 370"/>
                <a:gd name="T4" fmla="*/ 201 w 201"/>
                <a:gd name="T5" fmla="*/ 210 h 370"/>
                <a:gd name="T6" fmla="*/ 0 w 201"/>
                <a:gd name="T7" fmla="*/ 0 h 370"/>
                <a:gd name="T8" fmla="*/ 0 w 201"/>
                <a:gd name="T9" fmla="*/ 16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70">
                  <a:moveTo>
                    <a:pt x="0" y="167"/>
                  </a:moveTo>
                  <a:lnTo>
                    <a:pt x="201" y="370"/>
                  </a:lnTo>
                  <a:lnTo>
                    <a:pt x="201" y="210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69" name="Picture 10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6000" contrast="-4000"/>
              <a:grayscl/>
            </a:blip>
            <a:srcRect/>
            <a:stretch>
              <a:fillRect/>
            </a:stretch>
          </p:blipFill>
          <p:spPr bwMode="gray">
            <a:xfrm>
              <a:off x="863600" y="4181475"/>
              <a:ext cx="1008063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" name="Picture 11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776288" y="3221038"/>
              <a:ext cx="1152525" cy="113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Oval 12"/>
            <p:cNvSpPr>
              <a:spLocks noChangeArrowheads="1"/>
            </p:cNvSpPr>
            <p:nvPr/>
          </p:nvSpPr>
          <p:spPr bwMode="gray">
            <a:xfrm>
              <a:off x="776288" y="3221038"/>
              <a:ext cx="1144587" cy="114299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45000"/>
                  </a:schemeClr>
                </a:gs>
                <a:gs pos="50000">
                  <a:schemeClr val="folHlink">
                    <a:gamma/>
                    <a:tint val="54510"/>
                    <a:invGamma/>
                    <a:alpha val="89999"/>
                  </a:schemeClr>
                </a:gs>
                <a:gs pos="100000">
                  <a:schemeClr val="folHlink">
                    <a:alpha val="4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54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1</a:t>
              </a:r>
              <a:endParaRPr lang="zh-CN" altLang="en-US" sz="54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sp>
          <p:nvSpPr>
            <p:cNvPr id="172" name="Freeform 13"/>
            <p:cNvSpPr>
              <a:spLocks/>
            </p:cNvSpPr>
            <p:nvPr/>
          </p:nvSpPr>
          <p:spPr bwMode="gray">
            <a:xfrm>
              <a:off x="895350" y="3244850"/>
              <a:ext cx="898525" cy="395288"/>
            </a:xfrm>
            <a:custGeom>
              <a:avLst/>
              <a:gdLst>
                <a:gd name="T0" fmla="*/ 884921 w 1321"/>
                <a:gd name="T1" fmla="*/ 222627 h 712"/>
                <a:gd name="T2" fmla="*/ 895804 w 1321"/>
                <a:gd name="T3" fmla="*/ 245389 h 712"/>
                <a:gd name="T4" fmla="*/ 898525 w 1321"/>
                <a:gd name="T5" fmla="*/ 267041 h 712"/>
                <a:gd name="T6" fmla="*/ 894444 w 1321"/>
                <a:gd name="T7" fmla="*/ 286473 h 712"/>
                <a:gd name="T8" fmla="*/ 882881 w 1321"/>
                <a:gd name="T9" fmla="*/ 305349 h 712"/>
                <a:gd name="T10" fmla="*/ 865196 w 1321"/>
                <a:gd name="T11" fmla="*/ 321449 h 712"/>
                <a:gd name="T12" fmla="*/ 842750 w 1321"/>
                <a:gd name="T13" fmla="*/ 335329 h 712"/>
                <a:gd name="T14" fmla="*/ 813502 w 1321"/>
                <a:gd name="T15" fmla="*/ 348653 h 712"/>
                <a:gd name="T16" fmla="*/ 780173 w 1321"/>
                <a:gd name="T17" fmla="*/ 360312 h 712"/>
                <a:gd name="T18" fmla="*/ 742763 w 1321"/>
                <a:gd name="T19" fmla="*/ 370305 h 712"/>
                <a:gd name="T20" fmla="*/ 701271 w 1321"/>
                <a:gd name="T21" fmla="*/ 379188 h 712"/>
                <a:gd name="T22" fmla="*/ 657739 w 1321"/>
                <a:gd name="T23" fmla="*/ 385295 h 712"/>
                <a:gd name="T24" fmla="*/ 609446 w 1321"/>
                <a:gd name="T25" fmla="*/ 390847 h 712"/>
                <a:gd name="T26" fmla="*/ 560473 w 1321"/>
                <a:gd name="T27" fmla="*/ 394178 h 712"/>
                <a:gd name="T28" fmla="*/ 540747 w 1321"/>
                <a:gd name="T29" fmla="*/ 395288 h 712"/>
                <a:gd name="T30" fmla="*/ 323768 w 1321"/>
                <a:gd name="T31" fmla="*/ 395288 h 712"/>
                <a:gd name="T32" fmla="*/ 321048 w 1321"/>
                <a:gd name="T33" fmla="*/ 395288 h 712"/>
                <a:gd name="T34" fmla="*/ 278196 w 1321"/>
                <a:gd name="T35" fmla="*/ 393067 h 712"/>
                <a:gd name="T36" fmla="*/ 236705 w 1321"/>
                <a:gd name="T37" fmla="*/ 390847 h 712"/>
                <a:gd name="T38" fmla="*/ 197254 w 1321"/>
                <a:gd name="T39" fmla="*/ 386405 h 712"/>
                <a:gd name="T40" fmla="*/ 159844 w 1321"/>
                <a:gd name="T41" fmla="*/ 382519 h 712"/>
                <a:gd name="T42" fmla="*/ 126514 w 1321"/>
                <a:gd name="T43" fmla="*/ 375857 h 712"/>
                <a:gd name="T44" fmla="*/ 95906 w 1321"/>
                <a:gd name="T45" fmla="*/ 368084 h 712"/>
                <a:gd name="T46" fmla="*/ 69379 w 1321"/>
                <a:gd name="T47" fmla="*/ 359756 h 712"/>
                <a:gd name="T48" fmla="*/ 45572 w 1321"/>
                <a:gd name="T49" fmla="*/ 349763 h 712"/>
                <a:gd name="T50" fmla="*/ 26527 w 1321"/>
                <a:gd name="T51" fmla="*/ 337549 h 712"/>
                <a:gd name="T52" fmla="*/ 12243 w 1321"/>
                <a:gd name="T53" fmla="*/ 323670 h 712"/>
                <a:gd name="T54" fmla="*/ 4081 w 1321"/>
                <a:gd name="T55" fmla="*/ 307570 h 712"/>
                <a:gd name="T56" fmla="*/ 0 w 1321"/>
                <a:gd name="T57" fmla="*/ 290914 h 712"/>
                <a:gd name="T58" fmla="*/ 0 w 1321"/>
                <a:gd name="T59" fmla="*/ 288693 h 712"/>
                <a:gd name="T60" fmla="*/ 2721 w 1321"/>
                <a:gd name="T61" fmla="*/ 270373 h 712"/>
                <a:gd name="T62" fmla="*/ 10883 w 1321"/>
                <a:gd name="T63" fmla="*/ 247610 h 712"/>
                <a:gd name="T64" fmla="*/ 34689 w 1321"/>
                <a:gd name="T65" fmla="*/ 205417 h 712"/>
                <a:gd name="T66" fmla="*/ 63937 w 1321"/>
                <a:gd name="T67" fmla="*/ 165999 h 712"/>
                <a:gd name="T68" fmla="*/ 99987 w 1321"/>
                <a:gd name="T69" fmla="*/ 130467 h 712"/>
                <a:gd name="T70" fmla="*/ 138758 w 1321"/>
                <a:gd name="T71" fmla="*/ 97712 h 712"/>
                <a:gd name="T72" fmla="*/ 183650 w 1321"/>
                <a:gd name="T73" fmla="*/ 69397 h 712"/>
                <a:gd name="T74" fmla="*/ 231943 w 1321"/>
                <a:gd name="T75" fmla="*/ 45525 h 712"/>
                <a:gd name="T76" fmla="*/ 282277 w 1321"/>
                <a:gd name="T77" fmla="*/ 26093 h 712"/>
                <a:gd name="T78" fmla="*/ 338052 w 1321"/>
                <a:gd name="T79" fmla="*/ 11659 h 712"/>
                <a:gd name="T80" fmla="*/ 395188 w 1321"/>
                <a:gd name="T81" fmla="*/ 3331 h 712"/>
                <a:gd name="T82" fmla="*/ 453684 w 1321"/>
                <a:gd name="T83" fmla="*/ 0 h 712"/>
                <a:gd name="T84" fmla="*/ 453684 w 1321"/>
                <a:gd name="T85" fmla="*/ 0 h 712"/>
                <a:gd name="T86" fmla="*/ 516261 w 1321"/>
                <a:gd name="T87" fmla="*/ 3331 h 712"/>
                <a:gd name="T88" fmla="*/ 576117 w 1321"/>
                <a:gd name="T89" fmla="*/ 12769 h 712"/>
                <a:gd name="T90" fmla="*/ 633933 w 1321"/>
                <a:gd name="T91" fmla="*/ 29425 h 712"/>
                <a:gd name="T92" fmla="*/ 686987 w 1321"/>
                <a:gd name="T93" fmla="*/ 49966 h 712"/>
                <a:gd name="T94" fmla="*/ 735961 w 1321"/>
                <a:gd name="T95" fmla="*/ 76060 h 712"/>
                <a:gd name="T96" fmla="*/ 781533 w 1321"/>
                <a:gd name="T97" fmla="*/ 107705 h 712"/>
                <a:gd name="T98" fmla="*/ 821664 w 1321"/>
                <a:gd name="T99" fmla="*/ 142126 h 712"/>
                <a:gd name="T100" fmla="*/ 855673 w 1321"/>
                <a:gd name="T101" fmla="*/ 180433 h 712"/>
                <a:gd name="T102" fmla="*/ 884921 w 1321"/>
                <a:gd name="T103" fmla="*/ 222627 h 712"/>
                <a:gd name="T104" fmla="*/ 884921 w 1321"/>
                <a:gd name="T105" fmla="*/ 22262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folHlink">
                    <a:alpha val="17998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73" name="Picture 14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6000" contrast="-4000"/>
              <a:grayscl/>
            </a:blip>
            <a:srcRect/>
            <a:stretch>
              <a:fillRect/>
            </a:stretch>
          </p:blipFill>
          <p:spPr bwMode="gray">
            <a:xfrm>
              <a:off x="2706688" y="3678238"/>
              <a:ext cx="1008062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" name="Picture 15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619375" y="2717800"/>
              <a:ext cx="1152525" cy="113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" name="Oval 16"/>
            <p:cNvSpPr>
              <a:spLocks noChangeArrowheads="1"/>
            </p:cNvSpPr>
            <p:nvPr/>
          </p:nvSpPr>
          <p:spPr bwMode="gray">
            <a:xfrm>
              <a:off x="2619375" y="2717800"/>
              <a:ext cx="1144588" cy="114299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6275"/>
                    <a:invGamma/>
                    <a:alpha val="89999"/>
                  </a:schemeClr>
                </a:gs>
                <a:gs pos="50000">
                  <a:schemeClr val="accent1">
                    <a:alpha val="45000"/>
                  </a:schemeClr>
                </a:gs>
                <a:gs pos="100000">
                  <a:schemeClr val="accent1">
                    <a:gamma/>
                    <a:shade val="26275"/>
                    <a:invGamma/>
                    <a:alpha val="89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 algn="ctr">
                <a:defRPr/>
              </a:pPr>
              <a:r>
                <a:rPr lang="en-US" altLang="zh-CN" sz="5400" b="1" dirty="0" smtClean="0">
                  <a:solidFill>
                    <a:srgbClr val="FF0000"/>
                  </a:solidFill>
                </a:rPr>
                <a:t>2</a:t>
              </a:r>
              <a:endParaRPr lang="zh-CN" altLang="en-US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176" name="Freeform 17"/>
            <p:cNvSpPr>
              <a:spLocks/>
            </p:cNvSpPr>
            <p:nvPr/>
          </p:nvSpPr>
          <p:spPr bwMode="gray">
            <a:xfrm>
              <a:off x="2738438" y="2741613"/>
              <a:ext cx="898525" cy="395287"/>
            </a:xfrm>
            <a:custGeom>
              <a:avLst/>
              <a:gdLst>
                <a:gd name="T0" fmla="*/ 884921 w 1321"/>
                <a:gd name="T1" fmla="*/ 222627 h 712"/>
                <a:gd name="T2" fmla="*/ 895804 w 1321"/>
                <a:gd name="T3" fmla="*/ 245389 h 712"/>
                <a:gd name="T4" fmla="*/ 898525 w 1321"/>
                <a:gd name="T5" fmla="*/ 267041 h 712"/>
                <a:gd name="T6" fmla="*/ 894444 w 1321"/>
                <a:gd name="T7" fmla="*/ 286472 h 712"/>
                <a:gd name="T8" fmla="*/ 882881 w 1321"/>
                <a:gd name="T9" fmla="*/ 305348 h 712"/>
                <a:gd name="T10" fmla="*/ 865196 w 1321"/>
                <a:gd name="T11" fmla="*/ 321448 h 712"/>
                <a:gd name="T12" fmla="*/ 842750 w 1321"/>
                <a:gd name="T13" fmla="*/ 335328 h 712"/>
                <a:gd name="T14" fmla="*/ 813502 w 1321"/>
                <a:gd name="T15" fmla="*/ 348652 h 712"/>
                <a:gd name="T16" fmla="*/ 780173 w 1321"/>
                <a:gd name="T17" fmla="*/ 360311 h 712"/>
                <a:gd name="T18" fmla="*/ 742763 w 1321"/>
                <a:gd name="T19" fmla="*/ 370304 h 712"/>
                <a:gd name="T20" fmla="*/ 701271 w 1321"/>
                <a:gd name="T21" fmla="*/ 379187 h 712"/>
                <a:gd name="T22" fmla="*/ 657739 w 1321"/>
                <a:gd name="T23" fmla="*/ 385294 h 712"/>
                <a:gd name="T24" fmla="*/ 609446 w 1321"/>
                <a:gd name="T25" fmla="*/ 390846 h 712"/>
                <a:gd name="T26" fmla="*/ 560473 w 1321"/>
                <a:gd name="T27" fmla="*/ 394177 h 712"/>
                <a:gd name="T28" fmla="*/ 540747 w 1321"/>
                <a:gd name="T29" fmla="*/ 395287 h 712"/>
                <a:gd name="T30" fmla="*/ 323768 w 1321"/>
                <a:gd name="T31" fmla="*/ 395287 h 712"/>
                <a:gd name="T32" fmla="*/ 321048 w 1321"/>
                <a:gd name="T33" fmla="*/ 395287 h 712"/>
                <a:gd name="T34" fmla="*/ 278196 w 1321"/>
                <a:gd name="T35" fmla="*/ 393066 h 712"/>
                <a:gd name="T36" fmla="*/ 236705 w 1321"/>
                <a:gd name="T37" fmla="*/ 390846 h 712"/>
                <a:gd name="T38" fmla="*/ 197254 w 1321"/>
                <a:gd name="T39" fmla="*/ 386404 h 712"/>
                <a:gd name="T40" fmla="*/ 159844 w 1321"/>
                <a:gd name="T41" fmla="*/ 382518 h 712"/>
                <a:gd name="T42" fmla="*/ 126514 w 1321"/>
                <a:gd name="T43" fmla="*/ 375856 h 712"/>
                <a:gd name="T44" fmla="*/ 95906 w 1321"/>
                <a:gd name="T45" fmla="*/ 368083 h 712"/>
                <a:gd name="T46" fmla="*/ 69379 w 1321"/>
                <a:gd name="T47" fmla="*/ 359756 h 712"/>
                <a:gd name="T48" fmla="*/ 45572 w 1321"/>
                <a:gd name="T49" fmla="*/ 349762 h 712"/>
                <a:gd name="T50" fmla="*/ 26527 w 1321"/>
                <a:gd name="T51" fmla="*/ 337548 h 712"/>
                <a:gd name="T52" fmla="*/ 12243 w 1321"/>
                <a:gd name="T53" fmla="*/ 323669 h 712"/>
                <a:gd name="T54" fmla="*/ 4081 w 1321"/>
                <a:gd name="T55" fmla="*/ 307569 h 712"/>
                <a:gd name="T56" fmla="*/ 0 w 1321"/>
                <a:gd name="T57" fmla="*/ 290913 h 712"/>
                <a:gd name="T58" fmla="*/ 0 w 1321"/>
                <a:gd name="T59" fmla="*/ 288693 h 712"/>
                <a:gd name="T60" fmla="*/ 2721 w 1321"/>
                <a:gd name="T61" fmla="*/ 270372 h 712"/>
                <a:gd name="T62" fmla="*/ 10883 w 1321"/>
                <a:gd name="T63" fmla="*/ 247610 h 712"/>
                <a:gd name="T64" fmla="*/ 34689 w 1321"/>
                <a:gd name="T65" fmla="*/ 205416 h 712"/>
                <a:gd name="T66" fmla="*/ 63937 w 1321"/>
                <a:gd name="T67" fmla="*/ 165998 h 712"/>
                <a:gd name="T68" fmla="*/ 99987 w 1321"/>
                <a:gd name="T69" fmla="*/ 130467 h 712"/>
                <a:gd name="T70" fmla="*/ 138758 w 1321"/>
                <a:gd name="T71" fmla="*/ 97711 h 712"/>
                <a:gd name="T72" fmla="*/ 183650 w 1321"/>
                <a:gd name="T73" fmla="*/ 69397 h 712"/>
                <a:gd name="T74" fmla="*/ 231943 w 1321"/>
                <a:gd name="T75" fmla="*/ 45525 h 712"/>
                <a:gd name="T76" fmla="*/ 282277 w 1321"/>
                <a:gd name="T77" fmla="*/ 26093 h 712"/>
                <a:gd name="T78" fmla="*/ 338052 w 1321"/>
                <a:gd name="T79" fmla="*/ 11659 h 712"/>
                <a:gd name="T80" fmla="*/ 395188 w 1321"/>
                <a:gd name="T81" fmla="*/ 3331 h 712"/>
                <a:gd name="T82" fmla="*/ 453684 w 1321"/>
                <a:gd name="T83" fmla="*/ 0 h 712"/>
                <a:gd name="T84" fmla="*/ 453684 w 1321"/>
                <a:gd name="T85" fmla="*/ 0 h 712"/>
                <a:gd name="T86" fmla="*/ 516261 w 1321"/>
                <a:gd name="T87" fmla="*/ 3331 h 712"/>
                <a:gd name="T88" fmla="*/ 576117 w 1321"/>
                <a:gd name="T89" fmla="*/ 12769 h 712"/>
                <a:gd name="T90" fmla="*/ 633933 w 1321"/>
                <a:gd name="T91" fmla="*/ 29424 h 712"/>
                <a:gd name="T92" fmla="*/ 686987 w 1321"/>
                <a:gd name="T93" fmla="*/ 49966 h 712"/>
                <a:gd name="T94" fmla="*/ 735961 w 1321"/>
                <a:gd name="T95" fmla="*/ 76059 h 712"/>
                <a:gd name="T96" fmla="*/ 781533 w 1321"/>
                <a:gd name="T97" fmla="*/ 107705 h 712"/>
                <a:gd name="T98" fmla="*/ 821664 w 1321"/>
                <a:gd name="T99" fmla="*/ 142126 h 712"/>
                <a:gd name="T100" fmla="*/ 855673 w 1321"/>
                <a:gd name="T101" fmla="*/ 180433 h 712"/>
                <a:gd name="T102" fmla="*/ 884921 w 1321"/>
                <a:gd name="T103" fmla="*/ 222627 h 712"/>
                <a:gd name="T104" fmla="*/ 884921 w 1321"/>
                <a:gd name="T105" fmla="*/ 22262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>
                    <a:alpha val="17998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77" name="Picture 18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6000" contrast="-4000"/>
              <a:grayscl/>
            </a:blip>
            <a:srcRect/>
            <a:stretch>
              <a:fillRect/>
            </a:stretch>
          </p:blipFill>
          <p:spPr bwMode="gray">
            <a:xfrm>
              <a:off x="4627563" y="3190875"/>
              <a:ext cx="1008062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" name="Picture 19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540250" y="2230438"/>
              <a:ext cx="1152525" cy="113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9" name="Oval 20"/>
            <p:cNvSpPr>
              <a:spLocks noChangeArrowheads="1"/>
            </p:cNvSpPr>
            <p:nvPr/>
          </p:nvSpPr>
          <p:spPr bwMode="gray">
            <a:xfrm>
              <a:off x="4540250" y="2230438"/>
              <a:ext cx="1144588" cy="114299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26275"/>
                    <a:invGamma/>
                    <a:alpha val="89999"/>
                  </a:schemeClr>
                </a:gs>
                <a:gs pos="50000">
                  <a:schemeClr val="folHlink">
                    <a:alpha val="45000"/>
                  </a:schemeClr>
                </a:gs>
                <a:gs pos="100000">
                  <a:schemeClr val="folHlink">
                    <a:gamma/>
                    <a:shade val="26275"/>
                    <a:invGamma/>
                    <a:alpha val="89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 algn="ctr">
                <a:defRPr/>
              </a:pPr>
              <a:r>
                <a:rPr lang="en-US" altLang="zh-CN" sz="5400" b="1" dirty="0" smtClean="0">
                  <a:solidFill>
                    <a:srgbClr val="FF0000"/>
                  </a:solidFill>
                </a:rPr>
                <a:t>3</a:t>
              </a:r>
              <a:endParaRPr lang="zh-CN" altLang="en-US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180" name="Freeform 21"/>
            <p:cNvSpPr>
              <a:spLocks/>
            </p:cNvSpPr>
            <p:nvPr/>
          </p:nvSpPr>
          <p:spPr bwMode="gray">
            <a:xfrm>
              <a:off x="4659313" y="2254250"/>
              <a:ext cx="898525" cy="395288"/>
            </a:xfrm>
            <a:custGeom>
              <a:avLst/>
              <a:gdLst>
                <a:gd name="T0" fmla="*/ 884921 w 1321"/>
                <a:gd name="T1" fmla="*/ 222627 h 712"/>
                <a:gd name="T2" fmla="*/ 895804 w 1321"/>
                <a:gd name="T3" fmla="*/ 245389 h 712"/>
                <a:gd name="T4" fmla="*/ 898525 w 1321"/>
                <a:gd name="T5" fmla="*/ 267041 h 712"/>
                <a:gd name="T6" fmla="*/ 894444 w 1321"/>
                <a:gd name="T7" fmla="*/ 286473 h 712"/>
                <a:gd name="T8" fmla="*/ 882881 w 1321"/>
                <a:gd name="T9" fmla="*/ 305349 h 712"/>
                <a:gd name="T10" fmla="*/ 865196 w 1321"/>
                <a:gd name="T11" fmla="*/ 321449 h 712"/>
                <a:gd name="T12" fmla="*/ 842750 w 1321"/>
                <a:gd name="T13" fmla="*/ 335329 h 712"/>
                <a:gd name="T14" fmla="*/ 813502 w 1321"/>
                <a:gd name="T15" fmla="*/ 348653 h 712"/>
                <a:gd name="T16" fmla="*/ 780173 w 1321"/>
                <a:gd name="T17" fmla="*/ 360312 h 712"/>
                <a:gd name="T18" fmla="*/ 742763 w 1321"/>
                <a:gd name="T19" fmla="*/ 370305 h 712"/>
                <a:gd name="T20" fmla="*/ 701271 w 1321"/>
                <a:gd name="T21" fmla="*/ 379188 h 712"/>
                <a:gd name="T22" fmla="*/ 657739 w 1321"/>
                <a:gd name="T23" fmla="*/ 385295 h 712"/>
                <a:gd name="T24" fmla="*/ 609446 w 1321"/>
                <a:gd name="T25" fmla="*/ 390847 h 712"/>
                <a:gd name="T26" fmla="*/ 560473 w 1321"/>
                <a:gd name="T27" fmla="*/ 394178 h 712"/>
                <a:gd name="T28" fmla="*/ 540747 w 1321"/>
                <a:gd name="T29" fmla="*/ 395288 h 712"/>
                <a:gd name="T30" fmla="*/ 323768 w 1321"/>
                <a:gd name="T31" fmla="*/ 395288 h 712"/>
                <a:gd name="T32" fmla="*/ 321048 w 1321"/>
                <a:gd name="T33" fmla="*/ 395288 h 712"/>
                <a:gd name="T34" fmla="*/ 278196 w 1321"/>
                <a:gd name="T35" fmla="*/ 393067 h 712"/>
                <a:gd name="T36" fmla="*/ 236705 w 1321"/>
                <a:gd name="T37" fmla="*/ 390847 h 712"/>
                <a:gd name="T38" fmla="*/ 197254 w 1321"/>
                <a:gd name="T39" fmla="*/ 386405 h 712"/>
                <a:gd name="T40" fmla="*/ 159844 w 1321"/>
                <a:gd name="T41" fmla="*/ 382519 h 712"/>
                <a:gd name="T42" fmla="*/ 126514 w 1321"/>
                <a:gd name="T43" fmla="*/ 375857 h 712"/>
                <a:gd name="T44" fmla="*/ 95906 w 1321"/>
                <a:gd name="T45" fmla="*/ 368084 h 712"/>
                <a:gd name="T46" fmla="*/ 69379 w 1321"/>
                <a:gd name="T47" fmla="*/ 359756 h 712"/>
                <a:gd name="T48" fmla="*/ 45572 w 1321"/>
                <a:gd name="T49" fmla="*/ 349763 h 712"/>
                <a:gd name="T50" fmla="*/ 26527 w 1321"/>
                <a:gd name="T51" fmla="*/ 337549 h 712"/>
                <a:gd name="T52" fmla="*/ 12243 w 1321"/>
                <a:gd name="T53" fmla="*/ 323670 h 712"/>
                <a:gd name="T54" fmla="*/ 4081 w 1321"/>
                <a:gd name="T55" fmla="*/ 307570 h 712"/>
                <a:gd name="T56" fmla="*/ 0 w 1321"/>
                <a:gd name="T57" fmla="*/ 290914 h 712"/>
                <a:gd name="T58" fmla="*/ 0 w 1321"/>
                <a:gd name="T59" fmla="*/ 288693 h 712"/>
                <a:gd name="T60" fmla="*/ 2721 w 1321"/>
                <a:gd name="T61" fmla="*/ 270373 h 712"/>
                <a:gd name="T62" fmla="*/ 10883 w 1321"/>
                <a:gd name="T63" fmla="*/ 247610 h 712"/>
                <a:gd name="T64" fmla="*/ 34689 w 1321"/>
                <a:gd name="T65" fmla="*/ 205417 h 712"/>
                <a:gd name="T66" fmla="*/ 63937 w 1321"/>
                <a:gd name="T67" fmla="*/ 165999 h 712"/>
                <a:gd name="T68" fmla="*/ 99987 w 1321"/>
                <a:gd name="T69" fmla="*/ 130467 h 712"/>
                <a:gd name="T70" fmla="*/ 138758 w 1321"/>
                <a:gd name="T71" fmla="*/ 97712 h 712"/>
                <a:gd name="T72" fmla="*/ 183650 w 1321"/>
                <a:gd name="T73" fmla="*/ 69397 h 712"/>
                <a:gd name="T74" fmla="*/ 231943 w 1321"/>
                <a:gd name="T75" fmla="*/ 45525 h 712"/>
                <a:gd name="T76" fmla="*/ 282277 w 1321"/>
                <a:gd name="T77" fmla="*/ 26093 h 712"/>
                <a:gd name="T78" fmla="*/ 338052 w 1321"/>
                <a:gd name="T79" fmla="*/ 11659 h 712"/>
                <a:gd name="T80" fmla="*/ 395188 w 1321"/>
                <a:gd name="T81" fmla="*/ 3331 h 712"/>
                <a:gd name="T82" fmla="*/ 453684 w 1321"/>
                <a:gd name="T83" fmla="*/ 0 h 712"/>
                <a:gd name="T84" fmla="*/ 453684 w 1321"/>
                <a:gd name="T85" fmla="*/ 0 h 712"/>
                <a:gd name="T86" fmla="*/ 516261 w 1321"/>
                <a:gd name="T87" fmla="*/ 3331 h 712"/>
                <a:gd name="T88" fmla="*/ 576117 w 1321"/>
                <a:gd name="T89" fmla="*/ 12769 h 712"/>
                <a:gd name="T90" fmla="*/ 633933 w 1321"/>
                <a:gd name="T91" fmla="*/ 29425 h 712"/>
                <a:gd name="T92" fmla="*/ 686987 w 1321"/>
                <a:gd name="T93" fmla="*/ 49966 h 712"/>
                <a:gd name="T94" fmla="*/ 735961 w 1321"/>
                <a:gd name="T95" fmla="*/ 76060 h 712"/>
                <a:gd name="T96" fmla="*/ 781533 w 1321"/>
                <a:gd name="T97" fmla="*/ 107705 h 712"/>
                <a:gd name="T98" fmla="*/ 821664 w 1321"/>
                <a:gd name="T99" fmla="*/ 142126 h 712"/>
                <a:gd name="T100" fmla="*/ 855673 w 1321"/>
                <a:gd name="T101" fmla="*/ 180433 h 712"/>
                <a:gd name="T102" fmla="*/ 884921 w 1321"/>
                <a:gd name="T103" fmla="*/ 222627 h 712"/>
                <a:gd name="T104" fmla="*/ 884921 w 1321"/>
                <a:gd name="T105" fmla="*/ 22262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folHlink">
                    <a:alpha val="17998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Text Box 25"/>
            <p:cNvSpPr txBox="1">
              <a:spLocks noChangeArrowheads="1"/>
            </p:cNvSpPr>
            <p:nvPr/>
          </p:nvSpPr>
          <p:spPr bwMode="black">
            <a:xfrm>
              <a:off x="2565172" y="4378218"/>
              <a:ext cx="2041018" cy="55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20650" indent="-120650" algn="ctr">
                <a:lnSpc>
                  <a:spcPct val="150000"/>
                </a:lnSpc>
                <a:spcBef>
                  <a:spcPct val="50000"/>
                </a:spcBef>
                <a:buClr>
                  <a:srgbClr val="1C1C1C"/>
                </a:buClr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经历背景</a:t>
              </a:r>
              <a:endPara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2" name="Text Box 26"/>
            <p:cNvSpPr txBox="1">
              <a:spLocks noChangeArrowheads="1"/>
            </p:cNvSpPr>
            <p:nvPr/>
          </p:nvSpPr>
          <p:spPr bwMode="black">
            <a:xfrm>
              <a:off x="4546599" y="3990975"/>
              <a:ext cx="1762124" cy="5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20650" indent="-120650" algn="ctr">
                <a:lnSpc>
                  <a:spcPct val="150000"/>
                </a:lnSpc>
                <a:spcBef>
                  <a:spcPct val="50000"/>
                </a:spcBef>
                <a:buClr>
                  <a:srgbClr val="1C1C1C"/>
                </a:buClr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业务能力</a:t>
              </a:r>
              <a:endPara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183" name="Group 27"/>
            <p:cNvGrpSpPr>
              <a:grpSpLocks/>
            </p:cNvGrpSpPr>
            <p:nvPr/>
          </p:nvGrpSpPr>
          <p:grpSpPr bwMode="auto">
            <a:xfrm rot="20302575" flipH="1" flipV="1">
              <a:off x="842964" y="4059237"/>
              <a:ext cx="1062038" cy="254000"/>
              <a:chOff x="2532" y="1051"/>
              <a:chExt cx="893" cy="246"/>
            </a:xfrm>
          </p:grpSpPr>
          <p:grpSp>
            <p:nvGrpSpPr>
              <p:cNvPr id="227" name="Group 2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3" name="AutoShape 2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chemeClr val="bg1">
                    <a:alpha val="3922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4" name="AutoShape 3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chemeClr val="bg1">
                    <a:alpha val="3922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5" name="AutoShape 3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chemeClr val="bg1">
                    <a:alpha val="3922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6" name="AutoShape 3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chemeClr val="bg1">
                    <a:alpha val="3922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8" name="Group 3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9" name="AutoShape 3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chemeClr val="bg1">
                    <a:alpha val="3922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0" name="AutoShape 3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chemeClr val="bg1">
                    <a:alpha val="3922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1" name="AutoShape 3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chemeClr val="bg1">
                    <a:alpha val="3922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2" name="AutoShape 3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chemeClr val="bg1">
                    <a:alpha val="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4" name="Group 38"/>
            <p:cNvGrpSpPr>
              <a:grpSpLocks/>
            </p:cNvGrpSpPr>
            <p:nvPr/>
          </p:nvGrpSpPr>
          <p:grpSpPr bwMode="auto">
            <a:xfrm rot="20302575" flipH="1" flipV="1">
              <a:off x="2733675" y="3584574"/>
              <a:ext cx="1062038" cy="254000"/>
              <a:chOff x="2532" y="1051"/>
              <a:chExt cx="893" cy="246"/>
            </a:xfrm>
          </p:grpSpPr>
          <p:grpSp>
            <p:nvGrpSpPr>
              <p:cNvPr id="217" name="Group 3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3" name="AutoShape 4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4" name="AutoShape 4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5" name="AutoShape 4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6" name="AutoShape 4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8" name="Group 4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9" name="AutoShape 4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0" name="AutoShape 4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1" name="AutoShape 4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2" name="AutoShape 4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5" name="Group 49"/>
            <p:cNvGrpSpPr>
              <a:grpSpLocks/>
            </p:cNvGrpSpPr>
            <p:nvPr/>
          </p:nvGrpSpPr>
          <p:grpSpPr bwMode="auto">
            <a:xfrm rot="20302575" flipH="1" flipV="1">
              <a:off x="4583114" y="3081337"/>
              <a:ext cx="1062038" cy="254000"/>
              <a:chOff x="2532" y="1051"/>
              <a:chExt cx="893" cy="246"/>
            </a:xfrm>
          </p:grpSpPr>
          <p:grpSp>
            <p:nvGrpSpPr>
              <p:cNvPr id="207" name="Group 5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3" name="AutoShape 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4" name="AutoShape 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" name="AutoShape 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6" name="AutoShape 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8" name="Group 5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9" name="AutoShape 5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0" name="AutoShape 5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1" name="AutoShape 5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2" name="AutoShape 5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6" name="Rectangle 61"/>
            <p:cNvSpPr>
              <a:spLocks noChangeArrowheads="1"/>
            </p:cNvSpPr>
            <p:nvPr/>
          </p:nvSpPr>
          <p:spPr bwMode="gray">
            <a:xfrm>
              <a:off x="6318250" y="3163888"/>
              <a:ext cx="1835150" cy="4318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7" name="AutoShape 62"/>
            <p:cNvSpPr>
              <a:spLocks noChangeArrowheads="1"/>
            </p:cNvSpPr>
            <p:nvPr/>
          </p:nvSpPr>
          <p:spPr bwMode="gray">
            <a:xfrm flipH="1">
              <a:off x="5705475" y="2508249"/>
              <a:ext cx="2438400" cy="657225"/>
            </a:xfrm>
            <a:prstGeom prst="parallelogram">
              <a:avLst>
                <a:gd name="adj" fmla="val 9225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372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8" name="Freeform 63"/>
            <p:cNvSpPr>
              <a:spLocks/>
            </p:cNvSpPr>
            <p:nvPr/>
          </p:nvSpPr>
          <p:spPr bwMode="gray">
            <a:xfrm>
              <a:off x="5702300" y="2503488"/>
              <a:ext cx="615950" cy="1163637"/>
            </a:xfrm>
            <a:custGeom>
              <a:avLst/>
              <a:gdLst>
                <a:gd name="T0" fmla="*/ 0 w 201"/>
                <a:gd name="T1" fmla="*/ 167 h 370"/>
                <a:gd name="T2" fmla="*/ 201 w 201"/>
                <a:gd name="T3" fmla="*/ 370 h 370"/>
                <a:gd name="T4" fmla="*/ 201 w 201"/>
                <a:gd name="T5" fmla="*/ 210 h 370"/>
                <a:gd name="T6" fmla="*/ 0 w 201"/>
                <a:gd name="T7" fmla="*/ 0 h 370"/>
                <a:gd name="T8" fmla="*/ 0 w 201"/>
                <a:gd name="T9" fmla="*/ 16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70">
                  <a:moveTo>
                    <a:pt x="0" y="167"/>
                  </a:moveTo>
                  <a:lnTo>
                    <a:pt x="201" y="370"/>
                  </a:lnTo>
                  <a:lnTo>
                    <a:pt x="201" y="210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89" name="Picture 64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6000" contrast="-4000"/>
              <a:grayscl/>
            </a:blip>
            <a:srcRect/>
            <a:stretch>
              <a:fillRect/>
            </a:stretch>
          </p:blipFill>
          <p:spPr bwMode="gray">
            <a:xfrm>
              <a:off x="6462713" y="2697163"/>
              <a:ext cx="1008062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" name="Picture 65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375400" y="1736725"/>
              <a:ext cx="1152525" cy="113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1" name="Oval 66"/>
            <p:cNvSpPr>
              <a:spLocks noChangeArrowheads="1"/>
            </p:cNvSpPr>
            <p:nvPr/>
          </p:nvSpPr>
          <p:spPr bwMode="gray">
            <a:xfrm>
              <a:off x="6375400" y="1736725"/>
              <a:ext cx="1144588" cy="114299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6275"/>
                    <a:invGamma/>
                    <a:alpha val="89999"/>
                  </a:schemeClr>
                </a:gs>
                <a:gs pos="50000">
                  <a:schemeClr val="accent1">
                    <a:alpha val="45000"/>
                  </a:schemeClr>
                </a:gs>
                <a:gs pos="100000">
                  <a:schemeClr val="accent1">
                    <a:gamma/>
                    <a:shade val="26275"/>
                    <a:invGamma/>
                    <a:alpha val="89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 algn="ctr">
                <a:defRPr/>
              </a:pPr>
              <a:r>
                <a:rPr lang="en-US" altLang="zh-CN" sz="5400" b="1" dirty="0" smtClean="0">
                  <a:solidFill>
                    <a:srgbClr val="FF0000"/>
                  </a:solidFill>
                </a:rPr>
                <a:t>4</a:t>
              </a:r>
              <a:endParaRPr lang="zh-CN" altLang="en-US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192" name="Freeform 67"/>
            <p:cNvSpPr>
              <a:spLocks/>
            </p:cNvSpPr>
            <p:nvPr/>
          </p:nvSpPr>
          <p:spPr bwMode="gray">
            <a:xfrm>
              <a:off x="6494463" y="1760537"/>
              <a:ext cx="898525" cy="395287"/>
            </a:xfrm>
            <a:custGeom>
              <a:avLst/>
              <a:gdLst>
                <a:gd name="T0" fmla="*/ 884921 w 1321"/>
                <a:gd name="T1" fmla="*/ 222627 h 712"/>
                <a:gd name="T2" fmla="*/ 895804 w 1321"/>
                <a:gd name="T3" fmla="*/ 245389 h 712"/>
                <a:gd name="T4" fmla="*/ 898525 w 1321"/>
                <a:gd name="T5" fmla="*/ 267041 h 712"/>
                <a:gd name="T6" fmla="*/ 894444 w 1321"/>
                <a:gd name="T7" fmla="*/ 286472 h 712"/>
                <a:gd name="T8" fmla="*/ 882881 w 1321"/>
                <a:gd name="T9" fmla="*/ 305348 h 712"/>
                <a:gd name="T10" fmla="*/ 865196 w 1321"/>
                <a:gd name="T11" fmla="*/ 321448 h 712"/>
                <a:gd name="T12" fmla="*/ 842750 w 1321"/>
                <a:gd name="T13" fmla="*/ 335328 h 712"/>
                <a:gd name="T14" fmla="*/ 813502 w 1321"/>
                <a:gd name="T15" fmla="*/ 348652 h 712"/>
                <a:gd name="T16" fmla="*/ 780173 w 1321"/>
                <a:gd name="T17" fmla="*/ 360311 h 712"/>
                <a:gd name="T18" fmla="*/ 742763 w 1321"/>
                <a:gd name="T19" fmla="*/ 370304 h 712"/>
                <a:gd name="T20" fmla="*/ 701271 w 1321"/>
                <a:gd name="T21" fmla="*/ 379187 h 712"/>
                <a:gd name="T22" fmla="*/ 657739 w 1321"/>
                <a:gd name="T23" fmla="*/ 385294 h 712"/>
                <a:gd name="T24" fmla="*/ 609446 w 1321"/>
                <a:gd name="T25" fmla="*/ 390846 h 712"/>
                <a:gd name="T26" fmla="*/ 560473 w 1321"/>
                <a:gd name="T27" fmla="*/ 394177 h 712"/>
                <a:gd name="T28" fmla="*/ 540747 w 1321"/>
                <a:gd name="T29" fmla="*/ 395287 h 712"/>
                <a:gd name="T30" fmla="*/ 323768 w 1321"/>
                <a:gd name="T31" fmla="*/ 395287 h 712"/>
                <a:gd name="T32" fmla="*/ 321048 w 1321"/>
                <a:gd name="T33" fmla="*/ 395287 h 712"/>
                <a:gd name="T34" fmla="*/ 278196 w 1321"/>
                <a:gd name="T35" fmla="*/ 393066 h 712"/>
                <a:gd name="T36" fmla="*/ 236705 w 1321"/>
                <a:gd name="T37" fmla="*/ 390846 h 712"/>
                <a:gd name="T38" fmla="*/ 197254 w 1321"/>
                <a:gd name="T39" fmla="*/ 386404 h 712"/>
                <a:gd name="T40" fmla="*/ 159844 w 1321"/>
                <a:gd name="T41" fmla="*/ 382518 h 712"/>
                <a:gd name="T42" fmla="*/ 126514 w 1321"/>
                <a:gd name="T43" fmla="*/ 375856 h 712"/>
                <a:gd name="T44" fmla="*/ 95906 w 1321"/>
                <a:gd name="T45" fmla="*/ 368083 h 712"/>
                <a:gd name="T46" fmla="*/ 69379 w 1321"/>
                <a:gd name="T47" fmla="*/ 359756 h 712"/>
                <a:gd name="T48" fmla="*/ 45572 w 1321"/>
                <a:gd name="T49" fmla="*/ 349762 h 712"/>
                <a:gd name="T50" fmla="*/ 26527 w 1321"/>
                <a:gd name="T51" fmla="*/ 337548 h 712"/>
                <a:gd name="T52" fmla="*/ 12243 w 1321"/>
                <a:gd name="T53" fmla="*/ 323669 h 712"/>
                <a:gd name="T54" fmla="*/ 4081 w 1321"/>
                <a:gd name="T55" fmla="*/ 307569 h 712"/>
                <a:gd name="T56" fmla="*/ 0 w 1321"/>
                <a:gd name="T57" fmla="*/ 290913 h 712"/>
                <a:gd name="T58" fmla="*/ 0 w 1321"/>
                <a:gd name="T59" fmla="*/ 288693 h 712"/>
                <a:gd name="T60" fmla="*/ 2721 w 1321"/>
                <a:gd name="T61" fmla="*/ 270372 h 712"/>
                <a:gd name="T62" fmla="*/ 10883 w 1321"/>
                <a:gd name="T63" fmla="*/ 247610 h 712"/>
                <a:gd name="T64" fmla="*/ 34689 w 1321"/>
                <a:gd name="T65" fmla="*/ 205416 h 712"/>
                <a:gd name="T66" fmla="*/ 63937 w 1321"/>
                <a:gd name="T67" fmla="*/ 165998 h 712"/>
                <a:gd name="T68" fmla="*/ 99987 w 1321"/>
                <a:gd name="T69" fmla="*/ 130467 h 712"/>
                <a:gd name="T70" fmla="*/ 138758 w 1321"/>
                <a:gd name="T71" fmla="*/ 97711 h 712"/>
                <a:gd name="T72" fmla="*/ 183650 w 1321"/>
                <a:gd name="T73" fmla="*/ 69397 h 712"/>
                <a:gd name="T74" fmla="*/ 231943 w 1321"/>
                <a:gd name="T75" fmla="*/ 45525 h 712"/>
                <a:gd name="T76" fmla="*/ 282277 w 1321"/>
                <a:gd name="T77" fmla="*/ 26093 h 712"/>
                <a:gd name="T78" fmla="*/ 338052 w 1321"/>
                <a:gd name="T79" fmla="*/ 11659 h 712"/>
                <a:gd name="T80" fmla="*/ 395188 w 1321"/>
                <a:gd name="T81" fmla="*/ 3331 h 712"/>
                <a:gd name="T82" fmla="*/ 453684 w 1321"/>
                <a:gd name="T83" fmla="*/ 0 h 712"/>
                <a:gd name="T84" fmla="*/ 453684 w 1321"/>
                <a:gd name="T85" fmla="*/ 0 h 712"/>
                <a:gd name="T86" fmla="*/ 516261 w 1321"/>
                <a:gd name="T87" fmla="*/ 3331 h 712"/>
                <a:gd name="T88" fmla="*/ 576117 w 1321"/>
                <a:gd name="T89" fmla="*/ 12769 h 712"/>
                <a:gd name="T90" fmla="*/ 633933 w 1321"/>
                <a:gd name="T91" fmla="*/ 29424 h 712"/>
                <a:gd name="T92" fmla="*/ 686987 w 1321"/>
                <a:gd name="T93" fmla="*/ 49966 h 712"/>
                <a:gd name="T94" fmla="*/ 735961 w 1321"/>
                <a:gd name="T95" fmla="*/ 76059 h 712"/>
                <a:gd name="T96" fmla="*/ 781533 w 1321"/>
                <a:gd name="T97" fmla="*/ 107705 h 712"/>
                <a:gd name="T98" fmla="*/ 821664 w 1321"/>
                <a:gd name="T99" fmla="*/ 142126 h 712"/>
                <a:gd name="T100" fmla="*/ 855673 w 1321"/>
                <a:gd name="T101" fmla="*/ 180433 h 712"/>
                <a:gd name="T102" fmla="*/ 884921 w 1321"/>
                <a:gd name="T103" fmla="*/ 222627 h 712"/>
                <a:gd name="T104" fmla="*/ 884921 w 1321"/>
                <a:gd name="T105" fmla="*/ 22262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>
                    <a:alpha val="17998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Text Box 69"/>
            <p:cNvSpPr txBox="1">
              <a:spLocks noChangeArrowheads="1"/>
            </p:cNvSpPr>
            <p:nvPr/>
          </p:nvSpPr>
          <p:spPr bwMode="black">
            <a:xfrm>
              <a:off x="6308060" y="3497262"/>
              <a:ext cx="2148315" cy="579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20650" indent="-120650" algn="ctr">
                <a:lnSpc>
                  <a:spcPct val="150000"/>
                </a:lnSpc>
                <a:spcBef>
                  <a:spcPct val="50000"/>
                </a:spcBef>
                <a:buClr>
                  <a:srgbClr val="1C1C1C"/>
                </a:buClr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领导才能</a:t>
              </a:r>
              <a:endPara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194" name="Group 70"/>
            <p:cNvGrpSpPr>
              <a:grpSpLocks/>
            </p:cNvGrpSpPr>
            <p:nvPr/>
          </p:nvGrpSpPr>
          <p:grpSpPr bwMode="auto">
            <a:xfrm rot="20302575" flipH="1" flipV="1">
              <a:off x="6418263" y="2587623"/>
              <a:ext cx="1062038" cy="254000"/>
              <a:chOff x="2532" y="1051"/>
              <a:chExt cx="893" cy="246"/>
            </a:xfrm>
          </p:grpSpPr>
          <p:grpSp>
            <p:nvGrpSpPr>
              <p:cNvPr id="197" name="Group 7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3" name="AutoShape 7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" name="AutoShape 7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" name="AutoShape 7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6" name="AutoShape 7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8" name="Group 7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9" name="AutoShape 7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0" name="AutoShape 7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1" name="AutoShape 7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2" name="AutoShape 8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5" name="Freeform 81"/>
            <p:cNvSpPr>
              <a:spLocks/>
            </p:cNvSpPr>
            <p:nvPr/>
          </p:nvSpPr>
          <p:spPr bwMode="gray">
            <a:xfrm>
              <a:off x="244474" y="4011610"/>
              <a:ext cx="612775" cy="1130300"/>
            </a:xfrm>
            <a:custGeom>
              <a:avLst/>
              <a:gdLst>
                <a:gd name="T0" fmla="*/ 3 w 386"/>
                <a:gd name="T1" fmla="*/ 292 h 712"/>
                <a:gd name="T2" fmla="*/ 386 w 386"/>
                <a:gd name="T3" fmla="*/ 712 h 712"/>
                <a:gd name="T4" fmla="*/ 386 w 386"/>
                <a:gd name="T5" fmla="*/ 404 h 712"/>
                <a:gd name="T6" fmla="*/ 0 w 386"/>
                <a:gd name="T7" fmla="*/ 0 h 712"/>
                <a:gd name="T8" fmla="*/ 3 w 386"/>
                <a:gd name="T9" fmla="*/ 29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712">
                  <a:moveTo>
                    <a:pt x="3" y="292"/>
                  </a:moveTo>
                  <a:lnTo>
                    <a:pt x="386" y="712"/>
                  </a:lnTo>
                  <a:lnTo>
                    <a:pt x="386" y="404"/>
                  </a:lnTo>
                  <a:lnTo>
                    <a:pt x="0" y="0"/>
                  </a:lnTo>
                  <a:lnTo>
                    <a:pt x="3" y="29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6" name="Text Box 25"/>
            <p:cNvSpPr txBox="1">
              <a:spLocks noChangeArrowheads="1"/>
            </p:cNvSpPr>
            <p:nvPr/>
          </p:nvSpPr>
          <p:spPr bwMode="black">
            <a:xfrm>
              <a:off x="827584" y="4843970"/>
              <a:ext cx="1741487" cy="55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20650" indent="-120650" algn="ctr">
                <a:lnSpc>
                  <a:spcPct val="150000"/>
                </a:lnSpc>
                <a:spcBef>
                  <a:spcPct val="50000"/>
                </a:spcBef>
                <a:buClr>
                  <a:srgbClr val="1C1C1C"/>
                </a:buClr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个人素养</a:t>
              </a:r>
              <a:endPara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37" name="矩形 236"/>
          <p:cNvSpPr/>
          <p:nvPr/>
        </p:nvSpPr>
        <p:spPr>
          <a:xfrm>
            <a:off x="476117" y="1148834"/>
            <a:ext cx="179718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四个方面：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2" name="灯片编号占位符 8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8062A-5F61-4A49-8568-87EA1ACB1E05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5"/>
          <p:cNvSpPr txBox="1">
            <a:spLocks/>
          </p:cNvSpPr>
          <p:nvPr/>
        </p:nvSpPr>
        <p:spPr>
          <a:xfrm>
            <a:off x="611188" y="74613"/>
            <a:ext cx="763270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二、个人特长及优势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6997" y="2414202"/>
            <a:ext cx="3601344" cy="3485616"/>
            <a:chOff x="1824" y="633"/>
            <a:chExt cx="2834" cy="2849"/>
          </a:xfrm>
        </p:grpSpPr>
        <p:sp>
          <p:nvSpPr>
            <p:cNvPr id="10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80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549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Puzzle4"/>
            <p:cNvSpPr>
              <a:spLocks noEditPoints="1" noChangeArrowheads="1"/>
            </p:cNvSpPr>
            <p:nvPr/>
          </p:nvSpPr>
          <p:spPr bwMode="gray">
            <a:xfrm>
              <a:off x="2193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51373"/>
                    <a:invGamma/>
                  </a:scheme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37952" y="3087502"/>
            <a:ext cx="22624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n"/>
            </a:pPr>
            <a:r>
              <a:rPr lang="zh-CN" altLang="en-US" sz="2000" b="1" dirty="0" smtClean="0">
                <a:solidFill>
                  <a:srgbClr val="002060"/>
                </a:solidFill>
              </a:rPr>
              <a:t> 勤奋好学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en-US" altLang="zh-CN" sz="2000" b="1" dirty="0" smtClean="0">
                <a:solidFill>
                  <a:srgbClr val="002060"/>
                </a:solidFill>
              </a:rPr>
              <a:t>    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踏实勤勉</a:t>
            </a:r>
            <a:endParaRPr lang="en-US" altLang="zh-CN" sz="2000" b="1" dirty="0">
              <a:solidFill>
                <a:srgbClr val="00206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54966" y="5046716"/>
            <a:ext cx="25146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n"/>
            </a:pPr>
            <a:r>
              <a:rPr lang="zh-CN" altLang="en-US" sz="2000" b="1" dirty="0" smtClean="0">
                <a:solidFill>
                  <a:srgbClr val="002060"/>
                </a:solidFill>
              </a:rPr>
              <a:t>有事业心和责任感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zh-CN" altLang="en-US" sz="2000" b="1" dirty="0" smtClean="0">
                <a:solidFill>
                  <a:srgbClr val="002060"/>
                </a:solidFill>
              </a:rPr>
              <a:t>   有大局观又重细节</a:t>
            </a:r>
            <a:endParaRPr lang="en-US" altLang="zh-CN" sz="2000" b="1" dirty="0">
              <a:solidFill>
                <a:srgbClr val="00206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89073" y="2281014"/>
            <a:ext cx="35251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n"/>
            </a:pPr>
            <a:r>
              <a:rPr lang="zh-CN" altLang="en-US" sz="2000" b="1" dirty="0" smtClean="0">
                <a:solidFill>
                  <a:srgbClr val="002060"/>
                </a:solidFill>
              </a:rPr>
              <a:t>  党性修养好，组织观念强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zh-CN" altLang="en-US" sz="2000" b="1" dirty="0" smtClean="0">
                <a:solidFill>
                  <a:srgbClr val="002060"/>
                </a:solidFill>
              </a:rPr>
              <a:t>     清正廉洁，作风正派</a:t>
            </a:r>
            <a:endParaRPr lang="en-US" altLang="zh-CN" sz="2000" b="1" dirty="0">
              <a:solidFill>
                <a:srgbClr val="00206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90142" y="5672117"/>
            <a:ext cx="2843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n"/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itchFamily="2" charset="-122"/>
              </a:rPr>
              <a:t>  同事关系和谐</a:t>
            </a:r>
            <a:endParaRPr lang="en-US" altLang="zh-CN" sz="2000" b="1" dirty="0" smtClean="0">
              <a:solidFill>
                <a:srgbClr val="002060"/>
              </a:solidFill>
              <a:latin typeface="宋体" pitchFamily="2" charset="-122"/>
            </a:endParaRPr>
          </a:p>
          <a:p>
            <a:pPr eaLnBrk="0" hangingPunct="0"/>
            <a:r>
              <a:rPr lang="en-US" altLang="zh-CN" sz="2000" b="1" dirty="0" smtClean="0">
                <a:solidFill>
                  <a:srgbClr val="002060"/>
                </a:solidFill>
                <a:latin typeface="宋体" pitchFamily="2" charset="-122"/>
              </a:rPr>
              <a:t>    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itchFamily="2" charset="-122"/>
              </a:rPr>
              <a:t>具团队合作精神</a:t>
            </a:r>
            <a:endParaRPr lang="en-US" altLang="zh-CN" sz="2000" b="1" dirty="0">
              <a:solidFill>
                <a:srgbClr val="002060"/>
              </a:solidFill>
              <a:latin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50005" y="1109862"/>
            <a:ext cx="75552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特长与优势一：</a:t>
            </a:r>
            <a:r>
              <a:rPr lang="zh-CN" altLang="zh-CN" sz="2600" b="1" dirty="0" smtClean="0">
                <a:solidFill>
                  <a:srgbClr val="FF0000"/>
                </a:solidFill>
              </a:rPr>
              <a:t>较高的政治素质和良好的工作作风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8062A-5F61-4A49-8568-87EA1ACB1E05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5"/>
          <p:cNvSpPr txBox="1">
            <a:spLocks/>
          </p:cNvSpPr>
          <p:nvPr/>
        </p:nvSpPr>
        <p:spPr>
          <a:xfrm>
            <a:off x="611188" y="74613"/>
            <a:ext cx="763270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二、个人特长及优势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4481" y="1059934"/>
            <a:ext cx="72202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特长与优势二：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丰富的后勤工作经历和业务背景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42" name="文本占位符 41"/>
          <p:cNvSpPr>
            <a:spLocks noGrp="1"/>
          </p:cNvSpPr>
          <p:nvPr>
            <p:ph type="body" sz="half" idx="2"/>
          </p:nvPr>
        </p:nvSpPr>
        <p:spPr>
          <a:xfrm>
            <a:off x="273179" y="1826739"/>
            <a:ext cx="4535304" cy="4779013"/>
          </a:xfrm>
        </p:spPr>
        <p:txBody>
          <a:bodyPr/>
          <a:lstStyle/>
          <a:p>
            <a:pPr marL="180000" lvl="0">
              <a:lnSpc>
                <a:spcPct val="150000"/>
              </a:lnSpc>
              <a:spcBef>
                <a:spcPts val="600"/>
              </a:spcBef>
              <a:buClrTx/>
              <a:buFont typeface="Wingdings" pitchFamily="2" charset="2"/>
              <a:buChar char="n"/>
            </a:pPr>
            <a:r>
              <a:rPr lang="en-US" altLang="zh-CN" sz="2400" kern="1200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rPr>
              <a:t>  21</a:t>
            </a:r>
            <a:r>
              <a:rPr lang="zh-CN" altLang="en-US" sz="2400" kern="1200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rPr>
              <a:t>年后勤甲乙方工作资历</a:t>
            </a:r>
            <a:endParaRPr lang="en-US" altLang="zh-CN" sz="2400" kern="1200" dirty="0" smtClean="0">
              <a:solidFill>
                <a:srgbClr val="FF0000"/>
              </a:solidFill>
              <a:latin typeface="Times New Roman" pitchFamily="18" charset="0"/>
              <a:ea typeface="宋体" charset="-122"/>
              <a:cs typeface="Arial" charset="0"/>
            </a:endParaRPr>
          </a:p>
          <a:p>
            <a:pPr marL="18000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n"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 硕士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论文选题：</a:t>
            </a:r>
            <a:endParaRPr lang="en-US" altLang="zh-CN" sz="24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 marL="1800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80000"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高校后勤社会化及其监管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》</a:t>
            </a:r>
          </a:p>
          <a:p>
            <a:pPr marL="1800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sz="2400" dirty="0" smtClean="0">
                <a:solidFill>
                  <a:srgbClr val="FF0000"/>
                </a:solidFill>
              </a:rPr>
              <a:t> 理解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后勤理念与内涵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0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sz="2400" dirty="0" smtClean="0">
                <a:solidFill>
                  <a:srgbClr val="FF0000"/>
                </a:solidFill>
              </a:rPr>
              <a:t> 掌握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后勤工作规律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0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sz="2400" dirty="0" smtClean="0">
                <a:solidFill>
                  <a:srgbClr val="FF0000"/>
                </a:solidFill>
              </a:rPr>
              <a:t> 熟悉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后勤服务需求、内容和业务流程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buClrTx/>
            </a:pPr>
            <a:endParaRPr lang="en-US" altLang="zh-CN" sz="2800" kern="1200" dirty="0" smtClean="0">
              <a:solidFill>
                <a:srgbClr val="FF0000"/>
              </a:solidFill>
              <a:latin typeface="Times New Roman" pitchFamily="18" charset="0"/>
              <a:ea typeface="宋体" charset="-122"/>
              <a:cs typeface="Arial" charset="0"/>
            </a:endParaRPr>
          </a:p>
          <a:p>
            <a:endParaRPr lang="zh-CN" altLang="en-US" dirty="0"/>
          </a:p>
        </p:txBody>
      </p:sp>
      <p:pic>
        <p:nvPicPr>
          <p:cNvPr id="45" name="图片 44" descr="IMG_10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7111" y="4194658"/>
            <a:ext cx="2842014" cy="202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图片 46" descr="DSC_0442 - 副本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7110" y="2104737"/>
            <a:ext cx="2841690" cy="1887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5346448" y="3730171"/>
            <a:ext cx="1530220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深入学院讲座培训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40227" y="5973407"/>
            <a:ext cx="1530220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深入基层指导工作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DA2883-53D0-4864-AE23-29483EE6E56B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3136" y="983734"/>
            <a:ext cx="75552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特长与优势三：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扎实的专业知识和丰富的工作经验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4" name="标题 15"/>
          <p:cNvSpPr txBox="1">
            <a:spLocks/>
          </p:cNvSpPr>
          <p:nvPr/>
        </p:nvSpPr>
        <p:spPr>
          <a:xfrm>
            <a:off x="611188" y="74613"/>
            <a:ext cx="763270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二、个人特长及优势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24914" y="1740365"/>
            <a:ext cx="7977651" cy="974132"/>
            <a:chOff x="724914" y="1740365"/>
            <a:chExt cx="7977651" cy="974132"/>
          </a:xfrm>
        </p:grpSpPr>
        <p:sp>
          <p:nvSpPr>
            <p:cNvPr id="37" name="AutoShape 11"/>
            <p:cNvSpPr>
              <a:spLocks noChangeArrowheads="1"/>
            </p:cNvSpPr>
            <p:nvPr/>
          </p:nvSpPr>
          <p:spPr bwMode="gray">
            <a:xfrm>
              <a:off x="2908787" y="1757366"/>
              <a:ext cx="5498339" cy="957131"/>
            </a:xfrm>
            <a:prstGeom prst="roundRect">
              <a:avLst>
                <a:gd name="adj" fmla="val 11505"/>
              </a:avLst>
            </a:prstGeom>
            <a:solidFill>
              <a:schemeClr val="accent2">
                <a:alpha val="50195"/>
              </a:schemeClr>
            </a:soli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charset="-122"/>
                <a:cs typeface="Arial" charset="0"/>
              </a:endParaRPr>
            </a:p>
          </p:txBody>
        </p:sp>
        <p:grpSp>
          <p:nvGrpSpPr>
            <p:cNvPr id="38" name="Group 12"/>
            <p:cNvGrpSpPr>
              <a:grpSpLocks/>
            </p:cNvGrpSpPr>
            <p:nvPr/>
          </p:nvGrpSpPr>
          <p:grpSpPr bwMode="auto">
            <a:xfrm>
              <a:off x="724914" y="1740365"/>
              <a:ext cx="2774440" cy="956612"/>
              <a:chOff x="350" y="952"/>
              <a:chExt cx="1842" cy="546"/>
            </a:xfrm>
            <a:solidFill>
              <a:schemeClr val="accent2"/>
            </a:solidFill>
          </p:grpSpPr>
          <p:sp>
            <p:nvSpPr>
              <p:cNvPr id="39" name="AutoShape 13"/>
              <p:cNvSpPr>
                <a:spLocks noChangeArrowheads="1"/>
              </p:cNvSpPr>
              <p:nvPr/>
            </p:nvSpPr>
            <p:spPr bwMode="gray">
              <a:xfrm>
                <a:off x="1880" y="1095"/>
                <a:ext cx="312" cy="240"/>
              </a:xfrm>
              <a:prstGeom prst="rightArrow">
                <a:avLst>
                  <a:gd name="adj1" fmla="val 50000"/>
                  <a:gd name="adj2" fmla="val 59422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010101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宋体" charset="-122"/>
                  <a:cs typeface="Arial" charset="0"/>
                </a:endParaRPr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gray">
              <a:xfrm>
                <a:off x="350" y="952"/>
                <a:ext cx="1549" cy="546"/>
              </a:xfrm>
              <a:custGeom>
                <a:avLst/>
                <a:gdLst>
                  <a:gd name="T0" fmla="*/ 83 w 1071"/>
                  <a:gd name="T1" fmla="*/ 0 h 307"/>
                  <a:gd name="T2" fmla="*/ 1069 w 1071"/>
                  <a:gd name="T3" fmla="*/ 0 h 307"/>
                  <a:gd name="T4" fmla="*/ 1069 w 1071"/>
                  <a:gd name="T5" fmla="*/ 198 h 307"/>
                  <a:gd name="T6" fmla="*/ 1055 w 1071"/>
                  <a:gd name="T7" fmla="*/ 270 h 307"/>
                  <a:gd name="T8" fmla="*/ 987 w 1071"/>
                  <a:gd name="T9" fmla="*/ 302 h 307"/>
                  <a:gd name="T10" fmla="*/ 0 w 1071"/>
                  <a:gd name="T11" fmla="*/ 307 h 307"/>
                  <a:gd name="T12" fmla="*/ 0 w 1071"/>
                  <a:gd name="T13" fmla="*/ 89 h 307"/>
                  <a:gd name="T14" fmla="*/ 21 w 1071"/>
                  <a:gd name="T15" fmla="*/ 18 h 307"/>
                  <a:gd name="T16" fmla="*/ 83 w 1071"/>
                  <a:gd name="T17" fmla="*/ 0 h 3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1"/>
                  <a:gd name="T28" fmla="*/ 0 h 307"/>
                  <a:gd name="T29" fmla="*/ 1071 w 1071"/>
                  <a:gd name="T30" fmla="*/ 307 h 3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1" h="307">
                    <a:moveTo>
                      <a:pt x="83" y="0"/>
                    </a:moveTo>
                    <a:lnTo>
                      <a:pt x="1069" y="0"/>
                    </a:lnTo>
                    <a:cubicBezTo>
                      <a:pt x="1069" y="0"/>
                      <a:pt x="1069" y="99"/>
                      <a:pt x="1069" y="198"/>
                    </a:cubicBezTo>
                    <a:cubicBezTo>
                      <a:pt x="1069" y="198"/>
                      <a:pt x="1071" y="248"/>
                      <a:pt x="1055" y="270"/>
                    </a:cubicBezTo>
                    <a:cubicBezTo>
                      <a:pt x="1043" y="288"/>
                      <a:pt x="1019" y="302"/>
                      <a:pt x="987" y="302"/>
                    </a:cubicBezTo>
                    <a:cubicBezTo>
                      <a:pt x="488" y="303"/>
                      <a:pt x="0" y="307"/>
                      <a:pt x="0" y="307"/>
                    </a:cubicBezTo>
                    <a:lnTo>
                      <a:pt x="0" y="89"/>
                    </a:lnTo>
                    <a:cubicBezTo>
                      <a:pt x="3" y="41"/>
                      <a:pt x="7" y="33"/>
                      <a:pt x="21" y="18"/>
                    </a:cubicBezTo>
                    <a:cubicBezTo>
                      <a:pt x="35" y="3"/>
                      <a:pt x="66" y="1"/>
                      <a:pt x="83" y="0"/>
                    </a:cubicBezTo>
                    <a:close/>
                  </a:path>
                </a:pathLst>
              </a:custGeom>
              <a:grpFill/>
              <a:ln w="28575">
                <a:solidFill>
                  <a:srgbClr val="FFFFFF"/>
                </a:solidFill>
                <a:round/>
                <a:headEnd/>
                <a:tailEnd/>
              </a:ln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宋体" charset="-122"/>
                  <a:cs typeface="Arial" charset="0"/>
                </a:endParaRPr>
              </a:p>
            </p:txBody>
          </p:sp>
        </p:grpSp>
        <p:sp>
          <p:nvSpPr>
            <p:cNvPr id="45" name="Rectangle 26"/>
            <p:cNvSpPr>
              <a:spLocks noChangeArrowheads="1"/>
            </p:cNvSpPr>
            <p:nvPr/>
          </p:nvSpPr>
          <p:spPr bwMode="gray">
            <a:xfrm>
              <a:off x="822020" y="1749338"/>
              <a:ext cx="2151523" cy="954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800" b="1" dirty="0" smtClean="0">
                  <a:solidFill>
                    <a:schemeClr val="bg1"/>
                  </a:solidFill>
                  <a:ea typeface="+mn-ea"/>
                </a:rPr>
                <a:t>扎实的</a:t>
              </a:r>
              <a:endParaRPr lang="en-US" altLang="zh-CN" sz="2800" b="1" dirty="0" smtClean="0">
                <a:solidFill>
                  <a:schemeClr val="bg1"/>
                </a:solidFill>
                <a:ea typeface="+mn-ea"/>
              </a:endParaRPr>
            </a:p>
            <a:p>
              <a:pPr algn="ctr" eaLnBrk="0" hangingPunct="0">
                <a:defRPr/>
              </a:pPr>
              <a:r>
                <a:rPr lang="zh-CN" altLang="en-US" sz="2800" b="1" dirty="0" smtClean="0">
                  <a:solidFill>
                    <a:schemeClr val="bg1"/>
                  </a:solidFill>
                  <a:ea typeface="+mn-ea"/>
                </a:rPr>
                <a:t>专业背景</a:t>
              </a:r>
              <a:endParaRPr lang="en-US" sz="2800" b="1" dirty="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3512982" y="1805064"/>
              <a:ext cx="5189583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建筑节能、工程管理、</a:t>
              </a:r>
              <a:r>
                <a:rPr lang="zh-CN" altLang="en-US" sz="2400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计算机应用、公共</a:t>
              </a:r>
              <a:r>
                <a:rPr lang="zh-CN" altLang="en-US" sz="2400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管理（高教管理方向）</a:t>
              </a:r>
              <a:endParaRPr lang="en-US" altLang="zh-CN" sz="2400" b="1" dirty="0">
                <a:solidFill>
                  <a:srgbClr val="FF0000"/>
                </a:solidFill>
                <a:ea typeface="宋体" charset="-122"/>
                <a:cs typeface="Arial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6729" y="2897461"/>
            <a:ext cx="7987009" cy="957609"/>
            <a:chOff x="636729" y="2897461"/>
            <a:chExt cx="7987009" cy="957609"/>
          </a:xfrm>
        </p:grpSpPr>
        <p:sp>
          <p:nvSpPr>
            <p:cNvPr id="41" name="AutoShape 19"/>
            <p:cNvSpPr>
              <a:spLocks noChangeArrowheads="1"/>
            </p:cNvSpPr>
            <p:nvPr/>
          </p:nvSpPr>
          <p:spPr bwMode="gray">
            <a:xfrm>
              <a:off x="2872766" y="2928939"/>
              <a:ext cx="5524537" cy="926131"/>
            </a:xfrm>
            <a:prstGeom prst="roundRect">
              <a:avLst>
                <a:gd name="adj" fmla="val 11505"/>
              </a:avLst>
            </a:prstGeom>
            <a:solidFill>
              <a:srgbClr val="5597AB">
                <a:alpha val="50195"/>
              </a:srgbClr>
            </a:soli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charset="-122"/>
                <a:cs typeface="Arial" charset="0"/>
              </a:endParaRPr>
            </a:p>
          </p:txBody>
        </p: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731065" y="2919482"/>
              <a:ext cx="2819967" cy="926826"/>
              <a:chOff x="370" y="2073"/>
              <a:chExt cx="1729" cy="529"/>
            </a:xfrm>
          </p:grpSpPr>
          <p:sp>
            <p:nvSpPr>
              <p:cNvPr id="43" name="AutoShape 21"/>
              <p:cNvSpPr>
                <a:spLocks noChangeArrowheads="1"/>
              </p:cNvSpPr>
              <p:nvPr/>
            </p:nvSpPr>
            <p:spPr bwMode="gray">
              <a:xfrm>
                <a:off x="1856" y="2200"/>
                <a:ext cx="243" cy="240"/>
              </a:xfrm>
              <a:prstGeom prst="rightArrow">
                <a:avLst>
                  <a:gd name="adj1" fmla="val 50000"/>
                  <a:gd name="adj2" fmla="val 59422"/>
                </a:avLst>
              </a:prstGeom>
              <a:solidFill>
                <a:srgbClr val="5597AB"/>
              </a:soli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010101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宋体" charset="-122"/>
                  <a:cs typeface="Arial" charset="0"/>
                </a:endParaRPr>
              </a:p>
            </p:txBody>
          </p:sp>
          <p:sp>
            <p:nvSpPr>
              <p:cNvPr id="44" name="Freeform 22"/>
              <p:cNvSpPr>
                <a:spLocks/>
              </p:cNvSpPr>
              <p:nvPr/>
            </p:nvSpPr>
            <p:spPr bwMode="gray">
              <a:xfrm>
                <a:off x="370" y="2073"/>
                <a:ext cx="1505" cy="529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069" y="0"/>
                  </a:cxn>
                  <a:cxn ang="0">
                    <a:pos x="1069" y="198"/>
                  </a:cxn>
                  <a:cxn ang="0">
                    <a:pos x="1055" y="270"/>
                  </a:cxn>
                  <a:cxn ang="0">
                    <a:pos x="987" y="302"/>
                  </a:cxn>
                  <a:cxn ang="0">
                    <a:pos x="0" y="307"/>
                  </a:cxn>
                  <a:cxn ang="0">
                    <a:pos x="0" y="89"/>
                  </a:cxn>
                  <a:cxn ang="0">
                    <a:pos x="21" y="18"/>
                  </a:cxn>
                  <a:cxn ang="0">
                    <a:pos x="83" y="0"/>
                  </a:cxn>
                </a:cxnLst>
                <a:rect l="0" t="0" r="r" b="b"/>
                <a:pathLst>
                  <a:path w="1071" h="307">
                    <a:moveTo>
                      <a:pt x="83" y="0"/>
                    </a:moveTo>
                    <a:lnTo>
                      <a:pt x="1069" y="0"/>
                    </a:lnTo>
                    <a:cubicBezTo>
                      <a:pt x="1069" y="0"/>
                      <a:pt x="1069" y="99"/>
                      <a:pt x="1069" y="198"/>
                    </a:cubicBezTo>
                    <a:cubicBezTo>
                      <a:pt x="1069" y="198"/>
                      <a:pt x="1071" y="248"/>
                      <a:pt x="1055" y="270"/>
                    </a:cubicBezTo>
                    <a:cubicBezTo>
                      <a:pt x="1043" y="288"/>
                      <a:pt x="1019" y="302"/>
                      <a:pt x="987" y="302"/>
                    </a:cubicBezTo>
                    <a:cubicBezTo>
                      <a:pt x="488" y="303"/>
                      <a:pt x="0" y="307"/>
                      <a:pt x="0" y="307"/>
                    </a:cubicBezTo>
                    <a:lnTo>
                      <a:pt x="0" y="89"/>
                    </a:lnTo>
                    <a:cubicBezTo>
                      <a:pt x="3" y="41"/>
                      <a:pt x="7" y="33"/>
                      <a:pt x="21" y="18"/>
                    </a:cubicBezTo>
                    <a:cubicBezTo>
                      <a:pt x="35" y="3"/>
                      <a:pt x="66" y="1"/>
                      <a:pt x="83" y="0"/>
                    </a:cubicBezTo>
                    <a:close/>
                  </a:path>
                </a:pathLst>
              </a:custGeom>
              <a:solidFill>
                <a:srgbClr val="5597AB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宋体" charset="-122"/>
                  <a:cs typeface="Arial" charset="0"/>
                </a:endParaRPr>
              </a:p>
            </p:txBody>
          </p:sp>
        </p:grpSp>
        <p:sp>
          <p:nvSpPr>
            <p:cNvPr id="46" name="Rectangle 27"/>
            <p:cNvSpPr>
              <a:spLocks noChangeArrowheads="1"/>
            </p:cNvSpPr>
            <p:nvPr/>
          </p:nvSpPr>
          <p:spPr bwMode="gray">
            <a:xfrm>
              <a:off x="636729" y="2897461"/>
              <a:ext cx="2593615" cy="954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ea typeface="宋体" charset="-122"/>
                  <a:cs typeface="Arial" charset="0"/>
                </a:rPr>
                <a:t>熟悉后勤</a:t>
              </a:r>
              <a:endParaRPr lang="en-US" altLang="zh-CN" sz="2800" b="1" dirty="0" smtClean="0">
                <a:solidFill>
                  <a:schemeClr val="bg1"/>
                </a:solidFill>
                <a:ea typeface="宋体" charset="-122"/>
                <a:cs typeface="Arial" charset="0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ea typeface="宋体" charset="-122"/>
                  <a:cs typeface="Arial" charset="0"/>
                </a:rPr>
                <a:t>各项业务</a:t>
              </a:r>
              <a:endParaRPr lang="en-US" altLang="zh-CN" sz="2800" b="1" dirty="0" smtClean="0">
                <a:solidFill>
                  <a:schemeClr val="bg1"/>
                </a:solidFill>
                <a:ea typeface="宋体" charset="-122"/>
                <a:cs typeface="Arial" charset="0"/>
              </a:endParaRP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3601856" y="2949783"/>
              <a:ext cx="5021882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后勤业务的规划</a:t>
              </a:r>
              <a:r>
                <a:rPr lang="zh-CN" altLang="en-US" sz="2400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设计、组织实施、监督</a:t>
              </a:r>
              <a:r>
                <a:rPr lang="zh-CN" altLang="en-US" sz="2400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考核、服务</a:t>
              </a:r>
              <a:r>
                <a:rPr lang="zh-CN" altLang="en-US" sz="2400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发包、费用核定等</a:t>
              </a:r>
              <a:endParaRPr lang="en-US" altLang="zh-CN" sz="2400" b="1" dirty="0">
                <a:solidFill>
                  <a:srgbClr val="000000"/>
                </a:solidFill>
                <a:ea typeface="宋体" charset="-122"/>
                <a:cs typeface="Arial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71519" y="4040786"/>
            <a:ext cx="7875322" cy="997175"/>
            <a:chOff x="671519" y="4040786"/>
            <a:chExt cx="7875322" cy="997175"/>
          </a:xfrm>
        </p:grpSpPr>
        <p:sp>
          <p:nvSpPr>
            <p:cNvPr id="29" name="AutoShape 3"/>
            <p:cNvSpPr>
              <a:spLocks noChangeArrowheads="1"/>
            </p:cNvSpPr>
            <p:nvPr/>
          </p:nvSpPr>
          <p:spPr bwMode="gray">
            <a:xfrm>
              <a:off x="2907150" y="4057648"/>
              <a:ext cx="5503249" cy="980313"/>
            </a:xfrm>
            <a:prstGeom prst="roundRect">
              <a:avLst>
                <a:gd name="adj" fmla="val 11505"/>
              </a:avLst>
            </a:prstGeom>
            <a:solidFill>
              <a:schemeClr val="bg2">
                <a:lumMod val="50000"/>
                <a:alpha val="50195"/>
              </a:schemeClr>
            </a:solidFill>
            <a:ln w="6350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  <a:cs typeface="Arial" charset="0"/>
              </a:endParaRPr>
            </a:p>
          </p:txBody>
        </p:sp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702905" y="4040786"/>
              <a:ext cx="2797787" cy="981140"/>
              <a:chOff x="390" y="2042"/>
              <a:chExt cx="1920" cy="560"/>
            </a:xfrm>
            <a:solidFill>
              <a:schemeClr val="bg2">
                <a:lumMod val="50000"/>
              </a:schemeClr>
            </a:solidFill>
          </p:grpSpPr>
          <p:sp>
            <p:nvSpPr>
              <p:cNvPr id="31" name="AutoShape 5"/>
              <p:cNvSpPr>
                <a:spLocks noChangeArrowheads="1"/>
              </p:cNvSpPr>
              <p:nvPr/>
            </p:nvSpPr>
            <p:spPr bwMode="gray">
              <a:xfrm>
                <a:off x="2025" y="2200"/>
                <a:ext cx="285" cy="240"/>
              </a:xfrm>
              <a:prstGeom prst="rightArrow">
                <a:avLst>
                  <a:gd name="adj1" fmla="val 50000"/>
                  <a:gd name="adj2" fmla="val 59422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010101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宋体" charset="-122"/>
                  <a:cs typeface="Arial" charset="0"/>
                </a:endParaRPr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gray">
              <a:xfrm>
                <a:off x="390" y="2042"/>
                <a:ext cx="1655" cy="56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069" y="0"/>
                  </a:cxn>
                  <a:cxn ang="0">
                    <a:pos x="1069" y="198"/>
                  </a:cxn>
                  <a:cxn ang="0">
                    <a:pos x="1055" y="270"/>
                  </a:cxn>
                  <a:cxn ang="0">
                    <a:pos x="987" y="302"/>
                  </a:cxn>
                  <a:cxn ang="0">
                    <a:pos x="0" y="307"/>
                  </a:cxn>
                  <a:cxn ang="0">
                    <a:pos x="0" y="89"/>
                  </a:cxn>
                  <a:cxn ang="0">
                    <a:pos x="21" y="18"/>
                  </a:cxn>
                  <a:cxn ang="0">
                    <a:pos x="83" y="0"/>
                  </a:cxn>
                </a:cxnLst>
                <a:rect l="0" t="0" r="r" b="b"/>
                <a:pathLst>
                  <a:path w="1071" h="307">
                    <a:moveTo>
                      <a:pt x="83" y="0"/>
                    </a:moveTo>
                    <a:lnTo>
                      <a:pt x="1069" y="0"/>
                    </a:lnTo>
                    <a:cubicBezTo>
                      <a:pt x="1069" y="0"/>
                      <a:pt x="1069" y="99"/>
                      <a:pt x="1069" y="198"/>
                    </a:cubicBezTo>
                    <a:cubicBezTo>
                      <a:pt x="1069" y="198"/>
                      <a:pt x="1071" y="248"/>
                      <a:pt x="1055" y="270"/>
                    </a:cubicBezTo>
                    <a:cubicBezTo>
                      <a:pt x="1043" y="288"/>
                      <a:pt x="1019" y="302"/>
                      <a:pt x="987" y="302"/>
                    </a:cubicBezTo>
                    <a:cubicBezTo>
                      <a:pt x="488" y="303"/>
                      <a:pt x="0" y="307"/>
                      <a:pt x="0" y="307"/>
                    </a:cubicBezTo>
                    <a:lnTo>
                      <a:pt x="0" y="89"/>
                    </a:lnTo>
                    <a:cubicBezTo>
                      <a:pt x="3" y="41"/>
                      <a:pt x="7" y="33"/>
                      <a:pt x="21" y="18"/>
                    </a:cubicBezTo>
                    <a:cubicBezTo>
                      <a:pt x="35" y="3"/>
                      <a:pt x="66" y="1"/>
                      <a:pt x="8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宋体" charset="-122"/>
                  <a:cs typeface="Arial" charset="0"/>
                </a:endParaRPr>
              </a:p>
            </p:txBody>
          </p:sp>
        </p:grpSp>
        <p:sp>
          <p:nvSpPr>
            <p:cNvPr id="47" name="Rectangle 29"/>
            <p:cNvSpPr>
              <a:spLocks noChangeArrowheads="1"/>
            </p:cNvSpPr>
            <p:nvPr/>
          </p:nvSpPr>
          <p:spPr bwMode="gray">
            <a:xfrm>
              <a:off x="671519" y="4065805"/>
              <a:ext cx="2460989" cy="954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800" b="1" dirty="0" smtClean="0">
                  <a:solidFill>
                    <a:srgbClr val="FEFEFE"/>
                  </a:solidFill>
                  <a:ea typeface="+mn-ea"/>
                </a:rPr>
                <a:t>工作</a:t>
              </a:r>
              <a:endParaRPr lang="en-US" altLang="zh-CN" sz="2800" b="1" dirty="0" smtClean="0">
                <a:solidFill>
                  <a:srgbClr val="FEFEFE"/>
                </a:solidFill>
                <a:ea typeface="+mn-ea"/>
              </a:endParaRPr>
            </a:p>
            <a:p>
              <a:pPr algn="ctr" eaLnBrk="0" hangingPunct="0">
                <a:defRPr/>
              </a:pPr>
              <a:r>
                <a:rPr lang="zh-CN" altLang="en-US" sz="2800" b="1" dirty="0" smtClean="0">
                  <a:solidFill>
                    <a:srgbClr val="FEFEFE"/>
                  </a:solidFill>
                  <a:ea typeface="+mn-ea"/>
                </a:rPr>
                <a:t>业绩突出</a:t>
              </a:r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3467875" y="4059376"/>
              <a:ext cx="5078966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节约能耗费</a:t>
              </a:r>
              <a:r>
                <a:rPr lang="en-US" altLang="zh-CN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6000</a:t>
              </a:r>
              <a:r>
                <a:rPr lang="zh-CN" altLang="en-US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余万，争取各级财政补助资金</a:t>
              </a:r>
              <a:r>
                <a:rPr lang="en-US" altLang="zh-CN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1200</a:t>
              </a:r>
              <a:r>
                <a:rPr lang="zh-CN" altLang="en-US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余万，学校和个人获荣誉</a:t>
              </a:r>
              <a:r>
                <a:rPr lang="en-US" altLang="zh-CN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10</a:t>
              </a:r>
              <a:r>
                <a:rPr lang="zh-CN" altLang="en-US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余项，节能研究示范项目获省部级科技奖二等奖</a:t>
              </a:r>
              <a:r>
                <a:rPr lang="en-US" altLang="zh-CN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2</a:t>
              </a:r>
              <a:r>
                <a:rPr lang="zh-CN" altLang="en-US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项（排名第</a:t>
              </a:r>
              <a:r>
                <a:rPr lang="en-US" altLang="zh-CN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2</a:t>
              </a:r>
              <a:r>
                <a:rPr lang="zh-CN" altLang="en-US" b="1" dirty="0" smtClean="0">
                  <a:solidFill>
                    <a:srgbClr val="000000"/>
                  </a:solidFill>
                  <a:ea typeface="宋体" charset="-122"/>
                  <a:cs typeface="Arial" charset="0"/>
                </a:rPr>
                <a:t>）</a:t>
              </a:r>
              <a:endParaRPr lang="en-US" altLang="zh-CN" b="1" dirty="0">
                <a:solidFill>
                  <a:srgbClr val="000000"/>
                </a:solidFill>
                <a:ea typeface="宋体" charset="-122"/>
                <a:cs typeface="Arial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30200" y="5286482"/>
            <a:ext cx="7858793" cy="963289"/>
            <a:chOff x="730200" y="5286482"/>
            <a:chExt cx="7858793" cy="963289"/>
          </a:xfrm>
        </p:grpSpPr>
        <p:grpSp>
          <p:nvGrpSpPr>
            <p:cNvPr id="57" name="组合 56"/>
            <p:cNvGrpSpPr/>
            <p:nvPr/>
          </p:nvGrpSpPr>
          <p:grpSpPr>
            <a:xfrm>
              <a:off x="730200" y="5286482"/>
              <a:ext cx="7685113" cy="963289"/>
              <a:chOff x="730200" y="5286482"/>
              <a:chExt cx="7685113" cy="963289"/>
            </a:xfrm>
          </p:grpSpPr>
          <p:sp>
            <p:nvSpPr>
              <p:cNvPr id="33" name="AutoShape 7"/>
              <p:cNvSpPr>
                <a:spLocks noChangeArrowheads="1"/>
              </p:cNvSpPr>
              <p:nvPr/>
            </p:nvSpPr>
            <p:spPr bwMode="gray">
              <a:xfrm>
                <a:off x="2844931" y="5300661"/>
                <a:ext cx="5570382" cy="928959"/>
              </a:xfrm>
              <a:prstGeom prst="roundRect">
                <a:avLst>
                  <a:gd name="adj" fmla="val 11505"/>
                </a:avLst>
              </a:prstGeom>
              <a:solidFill>
                <a:schemeClr val="accent1">
                  <a:alpha val="50195"/>
                </a:schemeClr>
              </a:solidFill>
              <a:ln w="6350" algn="ctr">
                <a:noFill/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ea typeface="宋体" charset="-122"/>
                  <a:cs typeface="Arial" charset="0"/>
                </a:endParaRPr>
              </a:p>
            </p:txBody>
          </p:sp>
          <p:grpSp>
            <p:nvGrpSpPr>
              <p:cNvPr id="34" name="Group 8"/>
              <p:cNvGrpSpPr>
                <a:grpSpLocks/>
              </p:cNvGrpSpPr>
              <p:nvPr/>
            </p:nvGrpSpPr>
            <p:grpSpPr bwMode="auto">
              <a:xfrm>
                <a:off x="730200" y="5286482"/>
                <a:ext cx="2723743" cy="928579"/>
                <a:chOff x="389" y="2072"/>
                <a:chExt cx="1809" cy="530"/>
              </a:xfrm>
            </p:grpSpPr>
            <p:sp>
              <p:nvSpPr>
                <p:cNvPr id="35" name="AutoShape 9"/>
                <p:cNvSpPr>
                  <a:spLocks noChangeArrowheads="1"/>
                </p:cNvSpPr>
                <p:nvPr/>
              </p:nvSpPr>
              <p:spPr bwMode="gray">
                <a:xfrm>
                  <a:off x="1955" y="2208"/>
                  <a:ext cx="243" cy="240"/>
                </a:xfrm>
                <a:prstGeom prst="rightArrow">
                  <a:avLst>
                    <a:gd name="adj1" fmla="val 50000"/>
                    <a:gd name="adj2" fmla="val 59422"/>
                  </a:avLst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71842" dir="2700000" algn="ctr" rotWithShape="0">
                    <a:srgbClr val="010101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ea typeface="宋体" charset="-122"/>
                    <a:cs typeface="Arial" charset="0"/>
                  </a:endParaRPr>
                </a:p>
              </p:txBody>
            </p:sp>
            <p:sp>
              <p:nvSpPr>
                <p:cNvPr id="36" name="Freeform 10"/>
                <p:cNvSpPr>
                  <a:spLocks/>
                </p:cNvSpPr>
                <p:nvPr/>
              </p:nvSpPr>
              <p:spPr bwMode="gray">
                <a:xfrm>
                  <a:off x="389" y="2072"/>
                  <a:ext cx="1574" cy="530"/>
                </a:xfrm>
                <a:custGeom>
                  <a:avLst/>
                  <a:gdLst>
                    <a:gd name="T0" fmla="*/ 83 w 1071"/>
                    <a:gd name="T1" fmla="*/ 0 h 307"/>
                    <a:gd name="T2" fmla="*/ 1069 w 1071"/>
                    <a:gd name="T3" fmla="*/ 0 h 307"/>
                    <a:gd name="T4" fmla="*/ 1069 w 1071"/>
                    <a:gd name="T5" fmla="*/ 198 h 307"/>
                    <a:gd name="T6" fmla="*/ 1055 w 1071"/>
                    <a:gd name="T7" fmla="*/ 270 h 307"/>
                    <a:gd name="T8" fmla="*/ 987 w 1071"/>
                    <a:gd name="T9" fmla="*/ 302 h 307"/>
                    <a:gd name="T10" fmla="*/ 0 w 1071"/>
                    <a:gd name="T11" fmla="*/ 307 h 307"/>
                    <a:gd name="T12" fmla="*/ 0 w 1071"/>
                    <a:gd name="T13" fmla="*/ 89 h 307"/>
                    <a:gd name="T14" fmla="*/ 21 w 1071"/>
                    <a:gd name="T15" fmla="*/ 18 h 307"/>
                    <a:gd name="T16" fmla="*/ 83 w 1071"/>
                    <a:gd name="T17" fmla="*/ 0 h 3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71"/>
                    <a:gd name="T28" fmla="*/ 0 h 307"/>
                    <a:gd name="T29" fmla="*/ 1071 w 1071"/>
                    <a:gd name="T30" fmla="*/ 307 h 3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71" h="307">
                      <a:moveTo>
                        <a:pt x="83" y="0"/>
                      </a:moveTo>
                      <a:lnTo>
                        <a:pt x="1069" y="0"/>
                      </a:lnTo>
                      <a:cubicBezTo>
                        <a:pt x="1069" y="0"/>
                        <a:pt x="1069" y="99"/>
                        <a:pt x="1069" y="198"/>
                      </a:cubicBezTo>
                      <a:cubicBezTo>
                        <a:pt x="1069" y="198"/>
                        <a:pt x="1071" y="248"/>
                        <a:pt x="1055" y="270"/>
                      </a:cubicBezTo>
                      <a:cubicBezTo>
                        <a:pt x="1043" y="288"/>
                        <a:pt x="1019" y="302"/>
                        <a:pt x="987" y="302"/>
                      </a:cubicBezTo>
                      <a:cubicBezTo>
                        <a:pt x="488" y="303"/>
                        <a:pt x="0" y="307"/>
                        <a:pt x="0" y="307"/>
                      </a:cubicBezTo>
                      <a:lnTo>
                        <a:pt x="0" y="89"/>
                      </a:lnTo>
                      <a:cubicBezTo>
                        <a:pt x="3" y="41"/>
                        <a:pt x="7" y="33"/>
                        <a:pt x="21" y="18"/>
                      </a:cubicBezTo>
                      <a:cubicBezTo>
                        <a:pt x="35" y="3"/>
                        <a:pt x="66" y="1"/>
                        <a:pt x="83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ea typeface="宋体" charset="-122"/>
                    <a:cs typeface="Arial" charset="0"/>
                  </a:endParaRPr>
                </a:p>
              </p:txBody>
            </p:sp>
          </p:grpSp>
          <p:sp>
            <p:nvSpPr>
              <p:cNvPr id="48" name="Rectangle 30"/>
              <p:cNvSpPr>
                <a:spLocks noChangeArrowheads="1"/>
              </p:cNvSpPr>
              <p:nvPr/>
            </p:nvSpPr>
            <p:spPr bwMode="gray">
              <a:xfrm>
                <a:off x="731358" y="5295665"/>
                <a:ext cx="2372570" cy="954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800" b="1" dirty="0" smtClean="0">
                    <a:solidFill>
                      <a:srgbClr val="FEFEFE"/>
                    </a:solidFill>
                    <a:ea typeface="+mn-ea"/>
                  </a:rPr>
                  <a:t>学院学生</a:t>
                </a:r>
                <a:endParaRPr lang="en-US" altLang="zh-CN" sz="2800" b="1" dirty="0" smtClean="0">
                  <a:solidFill>
                    <a:srgbClr val="FEFEFE"/>
                  </a:solidFill>
                  <a:ea typeface="+mn-ea"/>
                </a:endParaRPr>
              </a:p>
              <a:p>
                <a:pPr algn="ctr" eaLnBrk="0" hangingPunct="0">
                  <a:defRPr/>
                </a:pPr>
                <a:r>
                  <a:rPr lang="zh-CN" altLang="en-US" sz="2800" b="1" dirty="0" smtClean="0">
                    <a:solidFill>
                      <a:srgbClr val="FEFEFE"/>
                    </a:solidFill>
                    <a:ea typeface="+mn-ea"/>
                  </a:rPr>
                  <a:t>工作经验</a:t>
                </a:r>
              </a:p>
            </p:txBody>
          </p:sp>
        </p:grpSp>
        <p:sp>
          <p:nvSpPr>
            <p:cNvPr id="52" name="Text Box 35"/>
            <p:cNvSpPr txBox="1">
              <a:spLocks noChangeArrowheads="1"/>
            </p:cNvSpPr>
            <p:nvPr/>
          </p:nvSpPr>
          <p:spPr bwMode="auto">
            <a:xfrm>
              <a:off x="3391929" y="5307140"/>
              <a:ext cx="5197064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宋体" charset="-122"/>
                  <a:cs typeface="Arial" charset="0"/>
                </a:rPr>
                <a:t>挂职学院院长助理；指导学生社团</a:t>
              </a:r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宋体" charset="-122"/>
                  <a:cs typeface="Arial" charset="0"/>
                </a:rPr>
                <a:t>3</a:t>
              </a:r>
              <a:r>
                <a:rPr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宋体" charset="-122"/>
                  <a:cs typeface="Arial" charset="0"/>
                </a:rPr>
                <a:t>个共</a:t>
              </a:r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宋体" charset="-122"/>
                  <a:cs typeface="Arial" charset="0"/>
                </a:rPr>
                <a:t>1000</a:t>
              </a:r>
              <a:r>
                <a:rPr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宋体" charset="-122"/>
                  <a:cs typeface="Arial" charset="0"/>
                </a:rPr>
                <a:t>余人，获国内国际奖项</a:t>
              </a:r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宋体" charset="-122"/>
                  <a:cs typeface="Arial" charset="0"/>
                </a:rPr>
                <a:t>4</a:t>
              </a:r>
              <a:r>
                <a:rPr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宋体" charset="-122"/>
                  <a:cs typeface="Arial" charset="0"/>
                </a:rPr>
                <a:t>项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宋体" charset="-122"/>
                <a:cs typeface="Arial" charset="0"/>
              </a:endParaRPr>
            </a:p>
          </p:txBody>
        </p:sp>
      </p:grpSp>
      <p:sp>
        <p:nvSpPr>
          <p:cNvPr id="53" name="灯片编号占位符 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8062A-5F61-4A49-8568-87EA1ACB1E05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标题 15"/>
          <p:cNvSpPr txBox="1">
            <a:spLocks/>
          </p:cNvSpPr>
          <p:nvPr/>
        </p:nvSpPr>
        <p:spPr>
          <a:xfrm>
            <a:off x="185738" y="74613"/>
            <a:ext cx="805815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工作展示：</a:t>
            </a:r>
            <a:r>
              <a:rPr lang="zh-CN" altLang="en-US" sz="3200" b="1" kern="0" dirty="0" smtClean="0">
                <a:solidFill>
                  <a:srgbClr val="C00000"/>
                </a:solidFill>
                <a:latin typeface="宋体" pitchFamily="2" charset="-122"/>
                <a:cs typeface="+mj-cs"/>
              </a:rPr>
              <a:t>节约型校园建设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00103" y="6046476"/>
            <a:ext cx="7700953" cy="49244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C00000"/>
                </a:solidFill>
              </a:rPr>
              <a:t>教育部杜占元副部长专程调研浙大节约型校园建设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p:pic>
        <p:nvPicPr>
          <p:cNvPr id="5" name="图片 4" descr="DSC_06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9786" y="816451"/>
            <a:ext cx="7460165" cy="4954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099975-BDAC-488B-B96A-CBDC5673067A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5"/>
          <p:cNvSpPr txBox="1">
            <a:spLocks/>
          </p:cNvSpPr>
          <p:nvPr/>
        </p:nvSpPr>
        <p:spPr>
          <a:xfrm>
            <a:off x="185738" y="74613"/>
            <a:ext cx="805815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z="3200" b="1" kern="0" dirty="0" smtClean="0">
                <a:solidFill>
                  <a:schemeClr val="bg1"/>
                </a:solidFill>
                <a:latin typeface="宋体" pitchFamily="2" charset="-122"/>
                <a:cs typeface="+mj-cs"/>
              </a:rPr>
              <a:t>工作展示：</a:t>
            </a:r>
            <a:r>
              <a:rPr lang="zh-CN" altLang="en-US" sz="3200" b="1" kern="0" dirty="0" smtClean="0">
                <a:solidFill>
                  <a:srgbClr val="C00000"/>
                </a:solidFill>
                <a:latin typeface="宋体" pitchFamily="2" charset="-122"/>
                <a:cs typeface="+mj-cs"/>
              </a:rPr>
              <a:t>节约型校园建设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  <p:pic>
        <p:nvPicPr>
          <p:cNvPr id="7" name="图片 6" descr="DSC_0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14" y="1057268"/>
            <a:ext cx="3527890" cy="234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 descr="莫春争博士来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915" y="1010688"/>
            <a:ext cx="3598018" cy="238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IMG_5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246" y="3978038"/>
            <a:ext cx="3111498" cy="2333624"/>
          </a:xfrm>
          <a:prstGeom prst="rect">
            <a:avLst/>
          </a:prstGeom>
        </p:spPr>
      </p:pic>
      <p:pic>
        <p:nvPicPr>
          <p:cNvPr id="13" name="图片 12" descr="IMG_05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9636" y="3960990"/>
            <a:ext cx="3530343" cy="2347303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292091" y="3890972"/>
            <a:ext cx="7977187" cy="63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14816" y="1106497"/>
            <a:ext cx="0" cy="56610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671503" y="3509970"/>
            <a:ext cx="2684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</a:rPr>
              <a:t>      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向林建华校长汇报工作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5194285" y="3489333"/>
            <a:ext cx="2466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C00000"/>
                </a:solidFill>
              </a:rPr>
              <a:t>向杨卫校长汇报工作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863008" y="6273225"/>
            <a:ext cx="2466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C00000"/>
                </a:solidFill>
              </a:rPr>
              <a:t>向住建部建筑节能科技司领导汇报工作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5150498" y="6266176"/>
            <a:ext cx="2901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C00000"/>
                </a:solidFill>
              </a:rPr>
              <a:t>国家机关事务管理局公共机构节能司领导专程调研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8062A-5F61-4A49-8568-87EA1ACB1E05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62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006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062 1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8AB9"/>
        </a:accent6>
        <a:hlink>
          <a:srgbClr val="7648EA"/>
        </a:hlink>
        <a:folHlink>
          <a:srgbClr val="DFAE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2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4CA491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B2CFC7"/>
        </a:accent5>
        <a:accent6>
          <a:srgbClr val="CD9E49"/>
        </a:accent6>
        <a:hlink>
          <a:srgbClr val="576CD5"/>
        </a:hlink>
        <a:folHlink>
          <a:srgbClr val="D872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2 3">
        <a:dk1>
          <a:srgbClr val="0F1A81"/>
        </a:dk1>
        <a:lt1>
          <a:srgbClr val="FFFFFF"/>
        </a:lt1>
        <a:dk2>
          <a:srgbClr val="175B5B"/>
        </a:dk2>
        <a:lt2>
          <a:srgbClr val="DDDDDD"/>
        </a:lt2>
        <a:accent1>
          <a:srgbClr val="A4C226"/>
        </a:accent1>
        <a:accent2>
          <a:srgbClr val="6CA5D8"/>
        </a:accent2>
        <a:accent3>
          <a:srgbClr val="FFFFFF"/>
        </a:accent3>
        <a:accent4>
          <a:srgbClr val="0B146D"/>
        </a:accent4>
        <a:accent5>
          <a:srgbClr val="CFDDAC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0062</Template>
  <TotalTime>1769</TotalTime>
  <Words>1075</Words>
  <Application>Microsoft Office PowerPoint</Application>
  <PresentationFormat>全屏显示(4:3)</PresentationFormat>
  <Paragraphs>195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0062</vt:lpstr>
      <vt:lpstr>幻灯片 1</vt:lpstr>
      <vt:lpstr>幻灯片 2</vt:lpstr>
      <vt:lpstr>一、主要工作岗位经历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工作展示：信息化与智慧后勤</vt:lpstr>
      <vt:lpstr>幻灯片 15</vt:lpstr>
      <vt:lpstr>幻灯片 16</vt:lpstr>
      <vt:lpstr>幻灯片 17</vt:lpstr>
      <vt:lpstr>幻灯片 18</vt:lpstr>
      <vt:lpstr>幻灯片 19</vt:lpstr>
      <vt:lpstr>三、工作思路</vt:lpstr>
      <vt:lpstr>三、工作思路</vt:lpstr>
      <vt:lpstr>幻灯片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User</dc:creator>
  <cp:lastModifiedBy>后勤管理处</cp:lastModifiedBy>
  <cp:revision>250</cp:revision>
  <dcterms:created xsi:type="dcterms:W3CDTF">2009-04-19T00:43:37Z</dcterms:created>
  <dcterms:modified xsi:type="dcterms:W3CDTF">2014-03-01T01:17:45Z</dcterms:modified>
</cp:coreProperties>
</file>