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6059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36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82A4C-B593-4844-916C-BA656F426A2F}" type="datetimeFigureOut">
              <a:rPr lang="zh-CN" altLang="en-US"/>
              <a:pPr>
                <a:defRPr/>
              </a:pPr>
              <a:t>2014-3-20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B8E5A1-1DB4-4B75-BABD-D66096F4443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3559B-4D48-4CC8-94E3-5E2CF25F7BEF}" type="datetimeFigureOut">
              <a:rPr lang="zh-CN" altLang="en-US"/>
              <a:pPr>
                <a:defRPr/>
              </a:pPr>
              <a:t>2014-3-20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10C8C-6B86-4F2E-B465-D6BA4C97757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1A523E-6956-436B-9187-4C3773C10624}" type="datetimeFigureOut">
              <a:rPr lang="zh-CN" altLang="en-US"/>
              <a:pPr>
                <a:defRPr/>
              </a:pPr>
              <a:t>2014-3-20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FE6D93-5124-4024-9CE5-7CFE511698B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C1DE9-E7D2-4F5E-81EB-140984D3D714}" type="datetimeFigureOut">
              <a:rPr lang="zh-CN" altLang="en-US"/>
              <a:pPr>
                <a:defRPr/>
              </a:pPr>
              <a:t>2014-3-20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7AC72-3704-4714-BB0B-460E184B286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40852-E9CF-4549-9E03-2DCD2094E52F}" type="datetimeFigureOut">
              <a:rPr lang="zh-CN" altLang="en-US"/>
              <a:pPr>
                <a:defRPr/>
              </a:pPr>
              <a:t>2014-3-20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9E119F-6E0D-48C2-8FE5-231C89961D1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BBE6D-AE02-4988-AA23-C6808C7A528C}" type="datetimeFigureOut">
              <a:rPr lang="zh-CN" altLang="en-US"/>
              <a:pPr>
                <a:defRPr/>
              </a:pPr>
              <a:t>2014-3-20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0AB3E-5C8A-4EA9-A8CA-063376DBB5F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B6C74-06E5-4BB7-AEB0-6236870AFFFB}" type="datetimeFigureOut">
              <a:rPr lang="zh-CN" altLang="en-US"/>
              <a:pPr>
                <a:defRPr/>
              </a:pPr>
              <a:t>2014-3-20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919DD-AFA3-49E5-B351-72466C2067F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88007-F483-4197-91D3-5A9D5F49E9A3}" type="datetimeFigureOut">
              <a:rPr lang="zh-CN" altLang="en-US"/>
              <a:pPr>
                <a:defRPr/>
              </a:pPr>
              <a:t>2014-3-20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F00DC-8895-42A7-A198-1A01E97DBBF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F5873A-6434-4EAB-AC79-FDD39D6F5EFD}" type="datetimeFigureOut">
              <a:rPr lang="zh-CN" altLang="en-US"/>
              <a:pPr>
                <a:defRPr/>
              </a:pPr>
              <a:t>2014-3-20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4AAC3E-3E33-4539-97B3-BB17DAC9139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EB595C-23FA-4234-8D2D-CA84D6959090}" type="datetimeFigureOut">
              <a:rPr lang="zh-CN" altLang="en-US"/>
              <a:pPr>
                <a:defRPr/>
              </a:pPr>
              <a:t>2014-3-20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FFAD4A-2D4E-4FF3-9DAD-9A6C23CB0B2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75A84-D0FA-4472-9E07-809A752DC371}" type="datetimeFigureOut">
              <a:rPr lang="zh-CN" altLang="en-US"/>
              <a:pPr>
                <a:defRPr/>
              </a:pPr>
              <a:t>2014-3-20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6D987-8557-407A-AD27-DEE49B0944F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EDF3FA6-4460-4450-A699-C7208AD93AB8}" type="datetimeFigureOut">
              <a:rPr lang="zh-CN" altLang="en-US"/>
              <a:pPr>
                <a:defRPr/>
              </a:pPr>
              <a:t>2014-3-20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6AC0BA16-46DA-4AA6-A43D-974D9AE944A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标题 1"/>
          <p:cNvSpPr>
            <a:spLocks noGrp="1"/>
          </p:cNvSpPr>
          <p:nvPr>
            <p:ph type="ctrTitle"/>
          </p:nvPr>
        </p:nvSpPr>
        <p:spPr>
          <a:xfrm>
            <a:off x="684213" y="1125538"/>
            <a:ext cx="7772400" cy="1470025"/>
          </a:xfrm>
        </p:spPr>
        <p:txBody>
          <a:bodyPr/>
          <a:lstStyle/>
          <a:p>
            <a:r>
              <a:rPr lang="zh-CN" altLang="en-US" b="1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浙江大学宁波理工学院中层副职岗位公开选拔面试汇报</a:t>
            </a:r>
          </a:p>
        </p:txBody>
      </p:sp>
      <p:sp>
        <p:nvSpPr>
          <p:cNvPr id="13314" name="副标题 2"/>
          <p:cNvSpPr>
            <a:spLocks noGrp="1"/>
          </p:cNvSpPr>
          <p:nvPr>
            <p:ph type="subTitle" idx="1"/>
          </p:nvPr>
        </p:nvSpPr>
        <p:spPr>
          <a:xfrm>
            <a:off x="1403350" y="3573463"/>
            <a:ext cx="6400800" cy="1752600"/>
          </a:xfrm>
        </p:spPr>
        <p:txBody>
          <a:bodyPr/>
          <a:lstStyle/>
          <a:p>
            <a:r>
              <a:rPr lang="zh-CN" altLang="en-US" sz="3600" b="1" smtClean="0">
                <a:solidFill>
                  <a:srgbClr val="FF0000"/>
                </a:solidFill>
              </a:rPr>
              <a:t>竞岗人：王银辉</a:t>
            </a:r>
            <a:endParaRPr lang="en-US" altLang="zh-CN" sz="3600" b="1" smtClean="0">
              <a:solidFill>
                <a:srgbClr val="FF0000"/>
              </a:solidFill>
            </a:endParaRPr>
          </a:p>
          <a:p>
            <a:r>
              <a:rPr lang="zh-CN" altLang="en-US" sz="3600" b="1" smtClean="0">
                <a:solidFill>
                  <a:srgbClr val="FF0000"/>
                </a:solidFill>
              </a:rPr>
              <a:t>竞岗岗位：土建学院副院长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任  职  情  况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b="1" smtClean="0">
                <a:solidFill>
                  <a:srgbClr val="160597"/>
                </a:solidFill>
              </a:rPr>
              <a:t>2008</a:t>
            </a:r>
            <a:r>
              <a:rPr lang="zh-CN" altLang="en-US" b="1" smtClean="0">
                <a:solidFill>
                  <a:srgbClr val="160597"/>
                </a:solidFill>
              </a:rPr>
              <a:t>年</a:t>
            </a:r>
            <a:r>
              <a:rPr lang="en-US" altLang="zh-CN" b="1" smtClean="0">
                <a:solidFill>
                  <a:srgbClr val="160597"/>
                </a:solidFill>
              </a:rPr>
              <a:t>12</a:t>
            </a:r>
            <a:r>
              <a:rPr lang="zh-CN" altLang="en-US" b="1" smtClean="0">
                <a:solidFill>
                  <a:srgbClr val="160597"/>
                </a:solidFill>
              </a:rPr>
              <a:t>月开始担任土建学院院长助理，</a:t>
            </a:r>
            <a:r>
              <a:rPr lang="en-US" altLang="zh-CN" b="1" smtClean="0">
                <a:solidFill>
                  <a:srgbClr val="160597"/>
                </a:solidFill>
              </a:rPr>
              <a:t>2010</a:t>
            </a:r>
            <a:r>
              <a:rPr lang="zh-CN" altLang="en-US" b="1" smtClean="0">
                <a:solidFill>
                  <a:srgbClr val="160597"/>
                </a:solidFill>
              </a:rPr>
              <a:t>年</a:t>
            </a:r>
            <a:r>
              <a:rPr lang="en-US" altLang="zh-CN" b="1" smtClean="0">
                <a:solidFill>
                  <a:srgbClr val="160597"/>
                </a:solidFill>
              </a:rPr>
              <a:t>6</a:t>
            </a:r>
            <a:r>
              <a:rPr lang="zh-CN" altLang="en-US" b="1" smtClean="0">
                <a:solidFill>
                  <a:srgbClr val="160597"/>
                </a:solidFill>
              </a:rPr>
              <a:t>月开始担任土建学院副院长。</a:t>
            </a:r>
            <a:endParaRPr lang="en-US" altLang="zh-CN" b="1" smtClean="0">
              <a:solidFill>
                <a:srgbClr val="160597"/>
              </a:solidFill>
            </a:endParaRPr>
          </a:p>
          <a:p>
            <a:r>
              <a:rPr lang="zh-CN" altLang="en-US" b="1" smtClean="0">
                <a:solidFill>
                  <a:srgbClr val="C00000"/>
                </a:solidFill>
              </a:rPr>
              <a:t>分工情况：</a:t>
            </a:r>
            <a:endParaRPr lang="en-US" altLang="zh-CN" b="1" smtClean="0">
              <a:solidFill>
                <a:srgbClr val="C00000"/>
              </a:solidFill>
            </a:endParaRPr>
          </a:p>
          <a:p>
            <a:pPr>
              <a:buFont typeface="Arial" charset="0"/>
              <a:buNone/>
            </a:pPr>
            <a:r>
              <a:rPr lang="zh-CN" altLang="en-US" b="1" smtClean="0">
                <a:solidFill>
                  <a:srgbClr val="FF0000"/>
                </a:solidFill>
              </a:rPr>
              <a:t>    </a:t>
            </a:r>
            <a:r>
              <a:rPr lang="zh-CN" altLang="en-US" b="1" smtClean="0">
                <a:solidFill>
                  <a:srgbClr val="160597"/>
                </a:solidFill>
              </a:rPr>
              <a:t>专业建设、本科生教学、研究生教育、继续教育、开放办学（协助院长）</a:t>
            </a:r>
            <a:endParaRPr lang="en-US" altLang="zh-CN" b="1" smtClean="0">
              <a:solidFill>
                <a:srgbClr val="160597"/>
              </a:solidFill>
            </a:endParaRPr>
          </a:p>
          <a:p>
            <a:pPr>
              <a:buFont typeface="Arial" charset="0"/>
              <a:buNone/>
            </a:pPr>
            <a:r>
              <a:rPr lang="en-US" altLang="zh-CN" b="1" smtClean="0">
                <a:solidFill>
                  <a:srgbClr val="160597"/>
                </a:solidFill>
              </a:rPr>
              <a:t>    </a:t>
            </a:r>
            <a:r>
              <a:rPr lang="zh-CN" altLang="en-US" b="1" smtClean="0">
                <a:solidFill>
                  <a:srgbClr val="160597"/>
                </a:solidFill>
              </a:rPr>
              <a:t>在土建学院总支书记请假期间（</a:t>
            </a:r>
            <a:r>
              <a:rPr lang="en-US" altLang="zh-CN" b="1" smtClean="0">
                <a:solidFill>
                  <a:srgbClr val="160597"/>
                </a:solidFill>
              </a:rPr>
              <a:t>2011</a:t>
            </a:r>
            <a:r>
              <a:rPr lang="zh-CN" altLang="en-US" b="1" smtClean="0">
                <a:solidFill>
                  <a:srgbClr val="160597"/>
                </a:solidFill>
              </a:rPr>
              <a:t>年下半年）代理相关工作。</a:t>
            </a:r>
            <a:endParaRPr lang="en-US" altLang="zh-CN" b="1" smtClean="0">
              <a:solidFill>
                <a:srgbClr val="16059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标题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r>
              <a:rPr lang="zh-CN" altLang="en-US" b="1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任职期间的主要成绩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268413"/>
            <a:ext cx="8435975" cy="5329237"/>
          </a:xfrm>
        </p:spPr>
        <p:txBody>
          <a:bodyPr rtlCol="0">
            <a:normAutofit fontScale="925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en-US" b="1" dirty="0" smtClean="0">
                <a:solidFill>
                  <a:srgbClr val="C00000"/>
                </a:solidFill>
              </a:rPr>
              <a:t>专业建设：</a:t>
            </a:r>
            <a:r>
              <a:rPr lang="zh-CN" altLang="en-US" b="1" dirty="0" smtClean="0">
                <a:solidFill>
                  <a:srgbClr val="160597"/>
                </a:solidFill>
              </a:rPr>
              <a:t>宁波市重点专业（土木工程）</a:t>
            </a:r>
            <a:endParaRPr lang="en-US" altLang="zh-CN" b="1" dirty="0" smtClean="0">
              <a:solidFill>
                <a:srgbClr val="160597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CN" b="1" dirty="0" smtClean="0">
                <a:solidFill>
                  <a:srgbClr val="160597"/>
                </a:solidFill>
              </a:rPr>
              <a:t>                            </a:t>
            </a:r>
            <a:r>
              <a:rPr lang="zh-CN" altLang="en-US" b="1" dirty="0" smtClean="0">
                <a:solidFill>
                  <a:srgbClr val="160597"/>
                </a:solidFill>
              </a:rPr>
              <a:t>道路桥梁与渡河工程新专业设置</a:t>
            </a:r>
            <a:endParaRPr lang="en-US" altLang="zh-CN" b="1" dirty="0" smtClean="0">
              <a:solidFill>
                <a:srgbClr val="160597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zh-CN" b="1" dirty="0" smtClean="0">
              <a:solidFill>
                <a:srgbClr val="00206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CN" b="1" dirty="0" smtClean="0">
                <a:solidFill>
                  <a:srgbClr val="002060"/>
                </a:solidFill>
              </a:rPr>
              <a:t> </a:t>
            </a:r>
            <a:r>
              <a:rPr lang="zh-CN" altLang="en-US" b="1" dirty="0" smtClean="0">
                <a:solidFill>
                  <a:srgbClr val="C00000"/>
                </a:solidFill>
              </a:rPr>
              <a:t>教学工作：</a:t>
            </a:r>
            <a:r>
              <a:rPr lang="en-US" altLang="zh-CN" b="1" dirty="0" smtClean="0">
                <a:solidFill>
                  <a:srgbClr val="C00000"/>
                </a:solidFill>
              </a:rPr>
              <a:t> </a:t>
            </a:r>
            <a:r>
              <a:rPr lang="zh-CN" altLang="en-US" b="1" dirty="0" smtClean="0">
                <a:solidFill>
                  <a:srgbClr val="160597"/>
                </a:solidFill>
              </a:rPr>
              <a:t>浙江大学教学成果奖</a:t>
            </a:r>
            <a:r>
              <a:rPr lang="en-US" altLang="zh-CN" b="1" dirty="0" smtClean="0">
                <a:solidFill>
                  <a:srgbClr val="160597"/>
                </a:solidFill>
              </a:rPr>
              <a:t>1</a:t>
            </a:r>
            <a:r>
              <a:rPr lang="zh-CN" altLang="en-US" b="1" dirty="0" smtClean="0">
                <a:solidFill>
                  <a:srgbClr val="160597"/>
                </a:solidFill>
              </a:rPr>
              <a:t>项</a:t>
            </a:r>
            <a:endParaRPr lang="en-US" altLang="zh-CN" b="1" dirty="0" smtClean="0">
              <a:solidFill>
                <a:srgbClr val="160597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CN" b="1" dirty="0">
                <a:solidFill>
                  <a:srgbClr val="160597"/>
                </a:solidFill>
              </a:rPr>
              <a:t> </a:t>
            </a:r>
            <a:r>
              <a:rPr lang="en-US" altLang="zh-CN" b="1" dirty="0" smtClean="0">
                <a:solidFill>
                  <a:srgbClr val="160597"/>
                </a:solidFill>
              </a:rPr>
              <a:t>                           </a:t>
            </a:r>
            <a:r>
              <a:rPr lang="zh-CN" altLang="en-US" b="1" dirty="0" smtClean="0">
                <a:solidFill>
                  <a:srgbClr val="160597"/>
                </a:solidFill>
              </a:rPr>
              <a:t>实践教学体系建设有成效</a:t>
            </a:r>
            <a:endParaRPr lang="en-US" altLang="zh-CN" b="1" dirty="0" smtClean="0">
              <a:solidFill>
                <a:srgbClr val="160597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CN" b="1" dirty="0">
                <a:solidFill>
                  <a:srgbClr val="160597"/>
                </a:solidFill>
              </a:rPr>
              <a:t> </a:t>
            </a:r>
            <a:r>
              <a:rPr lang="en-US" altLang="zh-CN" b="1" dirty="0" smtClean="0">
                <a:solidFill>
                  <a:srgbClr val="160597"/>
                </a:solidFill>
              </a:rPr>
              <a:t>                           </a:t>
            </a:r>
            <a:r>
              <a:rPr lang="zh-CN" altLang="en-US" b="1" dirty="0" smtClean="0">
                <a:solidFill>
                  <a:srgbClr val="160597"/>
                </a:solidFill>
              </a:rPr>
              <a:t>省级教研项目突破</a:t>
            </a:r>
            <a:endParaRPr lang="en-US" altLang="zh-CN" b="1" dirty="0" smtClean="0">
              <a:solidFill>
                <a:srgbClr val="160597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zh-CN" b="1" dirty="0" smtClean="0">
              <a:solidFill>
                <a:srgbClr val="00206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en-US" b="1" dirty="0" smtClean="0">
                <a:solidFill>
                  <a:srgbClr val="C00000"/>
                </a:solidFill>
              </a:rPr>
              <a:t>研究生教育：</a:t>
            </a:r>
            <a:r>
              <a:rPr lang="zh-CN" altLang="en-US" b="1" dirty="0" smtClean="0">
                <a:solidFill>
                  <a:srgbClr val="160597"/>
                </a:solidFill>
              </a:rPr>
              <a:t>与重庆交通大学联合培养研究生</a:t>
            </a:r>
            <a:endParaRPr lang="en-US" altLang="zh-CN" b="1" dirty="0" smtClean="0">
              <a:solidFill>
                <a:srgbClr val="160597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zh-CN" b="1" dirty="0">
                <a:solidFill>
                  <a:srgbClr val="160597"/>
                </a:solidFill>
              </a:rPr>
              <a:t> </a:t>
            </a:r>
            <a:r>
              <a:rPr lang="en-US" altLang="zh-CN" b="1" dirty="0" smtClean="0">
                <a:solidFill>
                  <a:srgbClr val="160597"/>
                </a:solidFill>
              </a:rPr>
              <a:t>                               </a:t>
            </a:r>
            <a:r>
              <a:rPr lang="zh-CN" altLang="en-US" b="1" dirty="0" smtClean="0">
                <a:solidFill>
                  <a:srgbClr val="160597"/>
                </a:solidFill>
              </a:rPr>
              <a:t>研究生逐步纳入学院常规化管理</a:t>
            </a:r>
            <a:endParaRPr lang="en-US" altLang="zh-CN" b="1" dirty="0">
              <a:solidFill>
                <a:srgbClr val="160597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zh-CN" b="1" dirty="0" smtClean="0">
              <a:solidFill>
                <a:srgbClr val="00206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zh-CN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标题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143000"/>
          </a:xfrm>
        </p:spPr>
        <p:txBody>
          <a:bodyPr/>
          <a:lstStyle/>
          <a:p>
            <a:r>
              <a:rPr lang="zh-CN" altLang="en-US" b="1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任职期间的主要成绩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39750" y="1268413"/>
            <a:ext cx="8353425" cy="4897437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en-US" b="1" dirty="0" smtClean="0">
                <a:solidFill>
                  <a:srgbClr val="C00000"/>
                </a:solidFill>
              </a:rPr>
              <a:t>开放办学：</a:t>
            </a:r>
            <a:r>
              <a:rPr lang="zh-CN" altLang="en-US" b="1" dirty="0" smtClean="0">
                <a:solidFill>
                  <a:srgbClr val="160597"/>
                </a:solidFill>
              </a:rPr>
              <a:t>土木工程成为首</a:t>
            </a:r>
            <a:r>
              <a:rPr lang="zh-CN" altLang="en-US" b="1" dirty="0">
                <a:solidFill>
                  <a:srgbClr val="160597"/>
                </a:solidFill>
              </a:rPr>
              <a:t>个与英国女王大学</a:t>
            </a:r>
            <a:r>
              <a:rPr lang="en-US" altLang="zh-CN" b="1" dirty="0">
                <a:solidFill>
                  <a:srgbClr val="160597"/>
                </a:solidFill>
              </a:rPr>
              <a:t>3+1+1</a:t>
            </a:r>
            <a:r>
              <a:rPr lang="zh-CN" altLang="en-US" b="1" dirty="0">
                <a:solidFill>
                  <a:srgbClr val="160597"/>
                </a:solidFill>
              </a:rPr>
              <a:t>合作专业</a:t>
            </a:r>
            <a:r>
              <a:rPr lang="zh-CN" altLang="en-US" b="1" dirty="0" smtClean="0">
                <a:solidFill>
                  <a:srgbClr val="160597"/>
                </a:solidFill>
              </a:rPr>
              <a:t>，两个台湾</a:t>
            </a:r>
            <a:r>
              <a:rPr lang="zh-CN" altLang="en-US" b="1" dirty="0">
                <a:solidFill>
                  <a:srgbClr val="160597"/>
                </a:solidFill>
              </a:rPr>
              <a:t>高校暑期短期交流项目初步确定（正在报名）</a:t>
            </a:r>
            <a:endParaRPr lang="en-US" altLang="zh-CN" b="1" dirty="0">
              <a:solidFill>
                <a:srgbClr val="160597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zh-CN" b="1" dirty="0" smtClean="0">
              <a:solidFill>
                <a:srgbClr val="00206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altLang="zh-CN" b="1" dirty="0" smtClean="0">
                <a:solidFill>
                  <a:srgbClr val="C00000"/>
                </a:solidFill>
              </a:rPr>
              <a:t> </a:t>
            </a:r>
            <a:r>
              <a:rPr lang="zh-CN" altLang="en-US" b="1" dirty="0" smtClean="0">
                <a:solidFill>
                  <a:srgbClr val="C00000"/>
                </a:solidFill>
              </a:rPr>
              <a:t>继续教育：</a:t>
            </a:r>
            <a:r>
              <a:rPr lang="zh-CN" altLang="en-US" b="1" dirty="0" smtClean="0">
                <a:solidFill>
                  <a:srgbClr val="160597"/>
                </a:solidFill>
              </a:rPr>
              <a:t>达成与重庆交通大学联合培养在职工程硕士研究生（目前正在报名中）</a:t>
            </a:r>
            <a:r>
              <a:rPr lang="zh-CN" altLang="en-US" b="1" dirty="0" smtClean="0">
                <a:solidFill>
                  <a:srgbClr val="002060"/>
                </a:solidFill>
              </a:rPr>
              <a:t>。</a:t>
            </a:r>
            <a:endParaRPr lang="en-US" altLang="zh-CN" b="1" dirty="0" smtClean="0">
              <a:solidFill>
                <a:srgbClr val="00206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zh-CN" b="1" dirty="0">
              <a:solidFill>
                <a:srgbClr val="00206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zh-CN" altLang="en-US" b="1" dirty="0" smtClean="0">
                <a:solidFill>
                  <a:srgbClr val="002060"/>
                </a:solidFill>
              </a:rPr>
              <a:t>    </a:t>
            </a:r>
            <a:r>
              <a:rPr lang="zh-CN" altLang="en-US" b="1" dirty="0" smtClean="0">
                <a:solidFill>
                  <a:srgbClr val="FF0000"/>
                </a:solidFill>
                <a:latin typeface="楷体" pitchFamily="49" charset="-122"/>
                <a:ea typeface="楷体" pitchFamily="49" charset="-122"/>
              </a:rPr>
              <a:t>以上均为学院班子集体决策与广大教师共同努力的成绩，本人仅为决策的参与者与工作的执行者。</a:t>
            </a:r>
            <a:endParaRPr lang="en-US" altLang="zh-CN" b="1" dirty="0" smtClean="0">
              <a:solidFill>
                <a:srgbClr val="FF0000"/>
              </a:solidFill>
              <a:latin typeface="楷体" pitchFamily="49" charset="-122"/>
              <a:ea typeface="楷体" pitchFamily="49" charset="-122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zh-CN" b="1" dirty="0" smtClean="0">
              <a:solidFill>
                <a:srgbClr val="00206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zh-CN" b="1" dirty="0" smtClean="0">
              <a:solidFill>
                <a:srgbClr val="002060"/>
              </a:solidFill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zh-CN" b="1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1"/>
          <p:cNvSpPr>
            <a:spLocks noGrp="1"/>
          </p:cNvSpPr>
          <p:nvPr>
            <p:ph type="title"/>
          </p:nvPr>
        </p:nvSpPr>
        <p:spPr>
          <a:xfrm>
            <a:off x="457200" y="44450"/>
            <a:ext cx="8229600" cy="1143000"/>
          </a:xfrm>
        </p:spPr>
        <p:txBody>
          <a:bodyPr/>
          <a:lstStyle/>
          <a:p>
            <a:r>
              <a:rPr lang="zh-CN" altLang="en-US" b="1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竞聘岗位工作思路</a:t>
            </a:r>
          </a:p>
        </p:txBody>
      </p:sp>
      <p:sp>
        <p:nvSpPr>
          <p:cNvPr id="17410" name="内容占位符 2"/>
          <p:cNvSpPr>
            <a:spLocks noGrp="1"/>
          </p:cNvSpPr>
          <p:nvPr>
            <p:ph idx="1"/>
          </p:nvPr>
        </p:nvSpPr>
        <p:spPr>
          <a:xfrm>
            <a:off x="457200" y="1268413"/>
            <a:ext cx="8435975" cy="5329237"/>
          </a:xfrm>
        </p:spPr>
        <p:txBody>
          <a:bodyPr/>
          <a:lstStyle/>
          <a:p>
            <a:endParaRPr lang="en-US" altLang="zh-CN" b="1" smtClean="0">
              <a:solidFill>
                <a:srgbClr val="002060"/>
              </a:solidFill>
            </a:endParaRPr>
          </a:p>
          <a:p>
            <a:pPr>
              <a:buFont typeface="Arial" charset="0"/>
              <a:buNone/>
            </a:pPr>
            <a:endParaRPr lang="en-US" altLang="zh-CN" b="1" smtClean="0">
              <a:solidFill>
                <a:srgbClr val="002060"/>
              </a:solidFill>
            </a:endParaRPr>
          </a:p>
          <a:p>
            <a:endParaRPr lang="en-US" altLang="zh-CN" b="1" smtClean="0">
              <a:solidFill>
                <a:srgbClr val="002060"/>
              </a:solidFill>
            </a:endParaRPr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250825" y="1125538"/>
            <a:ext cx="8642350" cy="5616575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34290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en-US" sz="3100" b="1" dirty="0">
                <a:solidFill>
                  <a:srgbClr val="160597"/>
                </a:solidFill>
                <a:latin typeface="+mn-lt"/>
                <a:ea typeface="+mn-ea"/>
              </a:rPr>
              <a:t>服从学院党政班子的分工安排，尽职尽责完成相关工作，不缺位，勤补位，防越位；</a:t>
            </a:r>
            <a:endParaRPr lang="en-US" altLang="zh-CN" sz="3100" b="1" dirty="0">
              <a:solidFill>
                <a:srgbClr val="160597"/>
              </a:solidFill>
              <a:latin typeface="+mn-lt"/>
              <a:ea typeface="+mn-ea"/>
            </a:endParaRPr>
          </a:p>
          <a:p>
            <a:pPr marL="34290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zh-CN" sz="3100" b="1" dirty="0">
                <a:solidFill>
                  <a:srgbClr val="160597"/>
                </a:solidFill>
                <a:latin typeface="+mn-lt"/>
                <a:ea typeface="+mn-ea"/>
              </a:rPr>
              <a:t>保持强烈</a:t>
            </a:r>
            <a:r>
              <a:rPr lang="zh-CN" altLang="zh-CN" sz="3100" b="1" dirty="0">
                <a:solidFill>
                  <a:srgbClr val="160597"/>
                </a:solidFill>
                <a:latin typeface="+mn-lt"/>
                <a:ea typeface="+mn-ea"/>
              </a:rPr>
              <a:t>的责任感，敢于担当，勤于思考，勇于</a:t>
            </a:r>
            <a:r>
              <a:rPr lang="zh-CN" altLang="zh-CN" sz="3100" b="1" dirty="0">
                <a:solidFill>
                  <a:srgbClr val="160597"/>
                </a:solidFill>
                <a:latin typeface="+mn-lt"/>
                <a:ea typeface="+mn-ea"/>
              </a:rPr>
              <a:t>创新</a:t>
            </a:r>
            <a:r>
              <a:rPr lang="zh-CN" altLang="en-US" sz="3100" b="1" dirty="0">
                <a:solidFill>
                  <a:srgbClr val="160597"/>
                </a:solidFill>
                <a:latin typeface="+mn-lt"/>
                <a:ea typeface="+mn-ea"/>
              </a:rPr>
              <a:t>，</a:t>
            </a:r>
            <a:r>
              <a:rPr lang="zh-CN" altLang="zh-CN" sz="3100" b="1" dirty="0">
                <a:solidFill>
                  <a:srgbClr val="160597"/>
                </a:solidFill>
                <a:latin typeface="+mn-lt"/>
                <a:ea typeface="+mn-ea"/>
              </a:rPr>
              <a:t>为学院发展</a:t>
            </a:r>
            <a:r>
              <a:rPr lang="zh-CN" altLang="en-US" sz="3100" b="1" dirty="0">
                <a:solidFill>
                  <a:srgbClr val="160597"/>
                </a:solidFill>
                <a:latin typeface="+mn-lt"/>
                <a:ea typeface="+mn-ea"/>
              </a:rPr>
              <a:t>服务</a:t>
            </a:r>
            <a:r>
              <a:rPr lang="zh-CN" altLang="zh-CN" sz="3100" b="1" dirty="0">
                <a:solidFill>
                  <a:srgbClr val="160597"/>
                </a:solidFill>
                <a:latin typeface="+mn-lt"/>
                <a:ea typeface="+mn-ea"/>
              </a:rPr>
              <a:t>，为</a:t>
            </a:r>
            <a:r>
              <a:rPr lang="zh-CN" altLang="zh-CN" sz="3100" b="1" dirty="0">
                <a:solidFill>
                  <a:srgbClr val="160597"/>
                </a:solidFill>
                <a:latin typeface="+mn-lt"/>
                <a:ea typeface="+mn-ea"/>
              </a:rPr>
              <a:t>全体教职工服务、为全体学生</a:t>
            </a:r>
            <a:r>
              <a:rPr lang="zh-CN" altLang="zh-CN" sz="3100" b="1" dirty="0">
                <a:solidFill>
                  <a:srgbClr val="160597"/>
                </a:solidFill>
                <a:latin typeface="+mn-lt"/>
                <a:ea typeface="+mn-ea"/>
              </a:rPr>
              <a:t>服务</a:t>
            </a:r>
            <a:r>
              <a:rPr lang="zh-CN" altLang="en-US" sz="3100" b="1" dirty="0">
                <a:solidFill>
                  <a:srgbClr val="160597"/>
                </a:solidFill>
                <a:latin typeface="+mn-lt"/>
                <a:ea typeface="+mn-ea"/>
              </a:rPr>
              <a:t>；</a:t>
            </a:r>
            <a:endParaRPr lang="zh-CN" altLang="zh-CN" sz="3100" b="1" dirty="0">
              <a:solidFill>
                <a:srgbClr val="160597"/>
              </a:solidFill>
              <a:latin typeface="+mn-lt"/>
              <a:ea typeface="+mn-ea"/>
            </a:endParaRPr>
          </a:p>
          <a:p>
            <a:pPr marL="34290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en-US" sz="3100" b="1" dirty="0">
                <a:solidFill>
                  <a:srgbClr val="160597"/>
                </a:solidFill>
                <a:latin typeface="+mn-lt"/>
                <a:ea typeface="+mn-ea"/>
              </a:rPr>
              <a:t>做好助手，服从领导，顾全大局，做好</a:t>
            </a:r>
            <a:r>
              <a:rPr lang="zh-CN" altLang="en-US" sz="3100" b="1" dirty="0">
                <a:solidFill>
                  <a:srgbClr val="160597"/>
                </a:solidFill>
                <a:latin typeface="+mn-lt"/>
                <a:ea typeface="+mn-ea"/>
              </a:rPr>
              <a:t>参谋，</a:t>
            </a:r>
            <a:r>
              <a:rPr lang="zh-CN" altLang="en-US" sz="3100" b="1" dirty="0">
                <a:solidFill>
                  <a:srgbClr val="160597"/>
                </a:solidFill>
                <a:latin typeface="+mn-lt"/>
                <a:ea typeface="+mn-ea"/>
              </a:rPr>
              <a:t>既要加强工作的执行力，又要加强工作中的创新性；</a:t>
            </a:r>
            <a:endParaRPr lang="en-US" altLang="zh-CN" sz="3100" b="1" dirty="0">
              <a:solidFill>
                <a:srgbClr val="160597"/>
              </a:solidFill>
              <a:latin typeface="+mn-lt"/>
              <a:ea typeface="+mn-ea"/>
            </a:endParaRPr>
          </a:p>
          <a:p>
            <a:pPr marL="34290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en-US" sz="3100" b="1" dirty="0">
                <a:solidFill>
                  <a:srgbClr val="160597"/>
                </a:solidFill>
                <a:latin typeface="+mn-lt"/>
                <a:ea typeface="+mn-ea"/>
              </a:rPr>
              <a:t>无论分工如何，都应以开放办学的思想积极开展各项工作，加强对外联系，吸引更多外部优质资源和力量，为学院发展所用；</a:t>
            </a:r>
            <a:endParaRPr lang="en-US" altLang="zh-CN" sz="3100" b="1" dirty="0">
              <a:solidFill>
                <a:srgbClr val="160597"/>
              </a:solidFill>
              <a:latin typeface="+mn-lt"/>
              <a:ea typeface="+mn-ea"/>
            </a:endParaRPr>
          </a:p>
          <a:p>
            <a:pPr marL="342900" indent="-342900" fontAlgn="auto">
              <a:lnSpc>
                <a:spcPct val="15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zh-CN" altLang="en-US" sz="3100" b="1" dirty="0">
                <a:solidFill>
                  <a:srgbClr val="160597"/>
                </a:solidFill>
                <a:latin typeface="+mn-lt"/>
                <a:ea typeface="+mn-ea"/>
              </a:rPr>
              <a:t>在工作中紧密依靠广大教师的力量，积极听取教师和学生的意见。</a:t>
            </a:r>
            <a:endParaRPr lang="en-US" altLang="zh-CN" sz="3100" b="1" dirty="0">
              <a:solidFill>
                <a:srgbClr val="002060"/>
              </a:solidFill>
              <a:latin typeface="+mn-lt"/>
              <a:ea typeface="+mn-ea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zh-CN" sz="3100" b="1" dirty="0">
              <a:solidFill>
                <a:srgbClr val="002060"/>
              </a:solidFill>
              <a:latin typeface="+mn-lt"/>
              <a:ea typeface="+mn-ea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zh-CN" sz="3200" b="1" dirty="0">
              <a:solidFill>
                <a:srgbClr val="002060"/>
              </a:solidFill>
              <a:latin typeface="+mn-lt"/>
              <a:ea typeface="+mn-ea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zh-CN" sz="3200" b="1" dirty="0">
              <a:solidFill>
                <a:srgbClr val="002060"/>
              </a:solidFill>
              <a:latin typeface="+mn-lt"/>
              <a:ea typeface="+mn-ea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zh-CN" sz="3200" b="1" dirty="0">
              <a:solidFill>
                <a:srgbClr val="002060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/>
          </p:nvPr>
        </p:nvSpPr>
        <p:spPr>
          <a:xfrm>
            <a:off x="457200" y="701675"/>
            <a:ext cx="8229600" cy="1143000"/>
          </a:xfrm>
        </p:spPr>
        <p:txBody>
          <a:bodyPr/>
          <a:lstStyle/>
          <a:p>
            <a:r>
              <a:rPr lang="zh-CN" altLang="en-US" b="1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履岗承诺</a:t>
            </a:r>
          </a:p>
        </p:txBody>
      </p:sp>
      <p:sp>
        <p:nvSpPr>
          <p:cNvPr id="18434" name="内容占位符 2"/>
          <p:cNvSpPr>
            <a:spLocks noGrp="1"/>
          </p:cNvSpPr>
          <p:nvPr>
            <p:ph idx="1"/>
          </p:nvPr>
        </p:nvSpPr>
        <p:spPr>
          <a:xfrm>
            <a:off x="457200" y="1268413"/>
            <a:ext cx="8435975" cy="5329237"/>
          </a:xfrm>
        </p:spPr>
        <p:txBody>
          <a:bodyPr/>
          <a:lstStyle/>
          <a:p>
            <a:endParaRPr lang="en-US" altLang="zh-CN" b="1" smtClean="0">
              <a:solidFill>
                <a:srgbClr val="002060"/>
              </a:solidFill>
            </a:endParaRPr>
          </a:p>
          <a:p>
            <a:pPr>
              <a:buFont typeface="Arial" charset="0"/>
              <a:buNone/>
            </a:pPr>
            <a:endParaRPr lang="en-US" altLang="zh-CN" b="1" smtClean="0">
              <a:solidFill>
                <a:srgbClr val="002060"/>
              </a:solidFill>
            </a:endParaRPr>
          </a:p>
          <a:p>
            <a:endParaRPr lang="en-US" altLang="zh-CN" b="1" smtClean="0">
              <a:solidFill>
                <a:srgbClr val="002060"/>
              </a:solidFill>
            </a:endParaRPr>
          </a:p>
        </p:txBody>
      </p:sp>
      <p:sp>
        <p:nvSpPr>
          <p:cNvPr id="4" name="内容占位符 2"/>
          <p:cNvSpPr txBox="1">
            <a:spLocks/>
          </p:cNvSpPr>
          <p:nvPr/>
        </p:nvSpPr>
        <p:spPr>
          <a:xfrm>
            <a:off x="395288" y="2420938"/>
            <a:ext cx="8497887" cy="2087562"/>
          </a:xfrm>
          <a:prstGeom prst="rect">
            <a:avLst/>
          </a:prstGeom>
        </p:spPr>
        <p:txBody>
          <a:bodyPr>
            <a:normAutofit fontScale="47500" lnSpcReduction="20000"/>
          </a:bodyPr>
          <a:lstStyle/>
          <a:p>
            <a:pPr marL="342900" indent="-342900" fontAlgn="auto">
              <a:lnSpc>
                <a:spcPct val="17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en-US" altLang="zh-CN" sz="2800" b="1" dirty="0">
                <a:solidFill>
                  <a:srgbClr val="160597"/>
                </a:solidFill>
                <a:latin typeface="+mn-lt"/>
                <a:ea typeface="+mn-ea"/>
              </a:rPr>
              <a:t>        </a:t>
            </a:r>
            <a:r>
              <a:rPr lang="zh-CN" altLang="en-US" sz="5800" b="1" dirty="0">
                <a:solidFill>
                  <a:srgbClr val="160597"/>
                </a:solidFill>
                <a:latin typeface="+mn-lt"/>
                <a:ea typeface="+mn-ea"/>
              </a:rPr>
              <a:t>我承诺：在岗位工作中，</a:t>
            </a:r>
            <a:r>
              <a:rPr lang="zh-CN" altLang="zh-CN" sz="5800" b="1" dirty="0">
                <a:solidFill>
                  <a:srgbClr val="160597"/>
                </a:solidFill>
                <a:latin typeface="+mn-lt"/>
                <a:ea typeface="+mn-ea"/>
              </a:rPr>
              <a:t>严</a:t>
            </a:r>
            <a:r>
              <a:rPr lang="zh-CN" altLang="en-US" sz="5800" b="1" dirty="0">
                <a:solidFill>
                  <a:srgbClr val="160597"/>
                </a:solidFill>
                <a:latin typeface="+mn-lt"/>
                <a:ea typeface="+mn-ea"/>
              </a:rPr>
              <a:t>以</a:t>
            </a:r>
            <a:r>
              <a:rPr lang="zh-CN" altLang="zh-CN" sz="5800" b="1" dirty="0">
                <a:solidFill>
                  <a:srgbClr val="160597"/>
                </a:solidFill>
                <a:latin typeface="+mn-lt"/>
                <a:ea typeface="+mn-ea"/>
              </a:rPr>
              <a:t>律己</a:t>
            </a:r>
            <a:r>
              <a:rPr lang="zh-CN" altLang="zh-CN" sz="5800" b="1" dirty="0">
                <a:solidFill>
                  <a:srgbClr val="160597"/>
                </a:solidFill>
                <a:latin typeface="+mn-lt"/>
                <a:ea typeface="+mn-ea"/>
              </a:rPr>
              <a:t>，讲政治、讲正气，顾大局，廉洁奉公，始终以一个党员干部的标准严格要求自己。</a:t>
            </a:r>
            <a:endParaRPr lang="en-US" altLang="zh-CN" sz="5800" b="1" dirty="0">
              <a:solidFill>
                <a:srgbClr val="160597"/>
              </a:solidFill>
              <a:latin typeface="+mn-lt"/>
              <a:ea typeface="+mn-ea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zh-CN" sz="3200" b="1" dirty="0">
              <a:solidFill>
                <a:srgbClr val="002060"/>
              </a:solidFill>
              <a:latin typeface="+mn-lt"/>
              <a:ea typeface="+mn-ea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zh-CN" sz="3200" b="1" dirty="0">
              <a:solidFill>
                <a:srgbClr val="002060"/>
              </a:solidFill>
              <a:latin typeface="+mn-lt"/>
              <a:ea typeface="+mn-ea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zh-CN" sz="3200" b="1" dirty="0">
              <a:solidFill>
                <a:srgbClr val="002060"/>
              </a:solidFill>
              <a:latin typeface="+mn-lt"/>
              <a:ea typeface="+mn-ea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en-US" altLang="zh-CN" sz="3200" b="1" dirty="0">
              <a:solidFill>
                <a:srgbClr val="002060"/>
              </a:solidFill>
              <a:latin typeface="+mn-lt"/>
              <a:ea typeface="+mn-ea"/>
            </a:endParaRPr>
          </a:p>
          <a:p>
            <a:pPr marL="342900" indent="-342900" fontAlgn="auto">
              <a:spcBef>
                <a:spcPct val="200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altLang="zh-CN" sz="3200" b="1" dirty="0">
              <a:solidFill>
                <a:srgbClr val="002060"/>
              </a:solidFill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标题 1"/>
          <p:cNvSpPr>
            <a:spLocks noGrp="1"/>
          </p:cNvSpPr>
          <p:nvPr>
            <p:ph type="title"/>
          </p:nvPr>
        </p:nvSpPr>
        <p:spPr>
          <a:xfrm>
            <a:off x="468313" y="2781300"/>
            <a:ext cx="8229600" cy="1143000"/>
          </a:xfrm>
        </p:spPr>
        <p:txBody>
          <a:bodyPr/>
          <a:lstStyle/>
          <a:p>
            <a:r>
              <a:rPr lang="zh-CN" altLang="en-US" sz="6000" b="1" smtClean="0">
                <a:solidFill>
                  <a:srgbClr val="FF0000"/>
                </a:solidFill>
                <a:latin typeface="黑体" pitchFamily="2" charset="-122"/>
                <a:ea typeface="黑体" pitchFamily="2" charset="-122"/>
              </a:rPr>
              <a:t>谢   谢！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610</Words>
  <Application>Microsoft Office PowerPoint</Application>
  <PresentationFormat>全屏显示(4:3)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演示文稿设计模板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3" baseType="lpstr">
      <vt:lpstr>Calibri</vt:lpstr>
      <vt:lpstr>宋体</vt:lpstr>
      <vt:lpstr>Arial</vt:lpstr>
      <vt:lpstr>黑体</vt:lpstr>
      <vt:lpstr>楷体</vt:lpstr>
      <vt:lpstr>Office 主题</vt:lpstr>
      <vt:lpstr>浙江大学宁波理工学院中层副职岗位公开选拔面试汇报</vt:lpstr>
      <vt:lpstr>任  职  情  况</vt:lpstr>
      <vt:lpstr>任职期间的主要成绩</vt:lpstr>
      <vt:lpstr>任职期间的主要成绩</vt:lpstr>
      <vt:lpstr>竞聘岗位工作思路</vt:lpstr>
      <vt:lpstr>履岗承诺</vt:lpstr>
      <vt:lpstr>谢   谢！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浙江大学宁波理工学院中层副职岗位公开选拔面试汇报</dc:title>
  <dc:creator>lenovo</dc:creator>
  <cp:lastModifiedBy>微软用户</cp:lastModifiedBy>
  <cp:revision>21</cp:revision>
  <dcterms:created xsi:type="dcterms:W3CDTF">2014-03-20T07:48:34Z</dcterms:created>
  <dcterms:modified xsi:type="dcterms:W3CDTF">2014-03-20T11:14:44Z</dcterms:modified>
</cp:coreProperties>
</file>