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57" r:id="rId3"/>
    <p:sldId id="259" r:id="rId4"/>
    <p:sldId id="263" r:id="rId5"/>
    <p:sldId id="258" r:id="rId6"/>
    <p:sldId id="269" r:id="rId7"/>
    <p:sldId id="264" r:id="rId8"/>
    <p:sldId id="261" r:id="rId9"/>
    <p:sldId id="271" r:id="rId10"/>
    <p:sldId id="262" r:id="rId11"/>
    <p:sldId id="266" r:id="rId12"/>
    <p:sldId id="270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A8CBEFE-71E7-48D1-B18D-636D16B4A21C}" type="datetimeFigureOut">
              <a:rPr lang="en-GB"/>
              <a:pPr>
                <a:defRPr/>
              </a:pPr>
              <a:t>21/03/2014</a:t>
            </a:fld>
            <a:endParaRPr lang="en-GB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en-GB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B2DB3E6-3FF1-4F3C-B605-EE00DDA397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zh-CN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31D15E-FB54-4A9C-8BB0-92DFEC44EB74}" type="slidenum">
              <a:rPr lang="en-GB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zh-CN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7EB262-7E1C-419D-A3AF-C0B91CFB4C10}" type="slidenum">
              <a:rPr lang="en-GB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zh-CN" smtClean="0"/>
          </a:p>
        </p:txBody>
      </p:sp>
      <p:sp>
        <p:nvSpPr>
          <p:cNvPr id="2867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62DC96-98E2-42B5-96DC-4D9336F4A947}" type="slidenum">
              <a:rPr lang="en-GB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矩形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矩形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矩形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矩形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圆角矩形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圆角矩形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矩形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矩形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矩形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矩形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17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017A2-6CC8-4B19-83F2-81E7E94F00AB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18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CA4F178-8407-436D-9457-81461D7C9B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513C3-5E16-4A7B-82A7-9C17CADA96E9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0978E-3705-4A60-BE3A-296DD6DB08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2CF7C-1B58-4EA4-945F-28561F38F288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6A90E-7909-4775-98DA-1C70761AF6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C361-AA3E-4D64-ACBA-85599B76038F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0B488-AB7D-4F56-A218-3A638C83731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149E3-14CC-43C9-96CE-8AD15C8D2DC6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86622-1045-4D2D-8F5B-25C820F5513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32965-27B9-45C5-BBAF-FBFA5C60E1BA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530A3-379A-4A55-B506-9D6C9F9E0B6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FDA7939-2BFC-4651-9D33-A875787B54FA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8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51CC070-BFE5-48E8-9FDD-82B07D9822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9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B72C0-45E0-4D29-99D8-AFF3DCC0CC66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B6E75-405B-4B07-BDBB-5F8B7B78D8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E2AF6-5136-414C-A8E5-D2D9EC294CEB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2DF92-2DF0-46FA-8632-DAEB58EC6E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62135-E66F-4E12-B803-D67B9AE3E507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2D178-59A6-4CC3-89C3-8BC9C75073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018C9-D435-475B-92B0-A6E1164E66C7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6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8760A-EABA-44F8-BC5E-DC303F7210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矩形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矩形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标题占位符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40" name="文本占位符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196500C-2478-4394-BCA0-519DA76C7204}" type="datetime1">
              <a:rPr lang="zh-CN" altLang="en-US"/>
              <a:pPr>
                <a:defRPr/>
              </a:pPr>
              <a:t>2014-3-21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207F759-55E7-4C91-8517-49F5B203B6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0" r:id="rId3"/>
    <p:sldLayoutId id="2147483789" r:id="rId4"/>
    <p:sldLayoutId id="2147483793" r:id="rId5"/>
    <p:sldLayoutId id="2147483794" r:id="rId6"/>
    <p:sldLayoutId id="2147483788" r:id="rId7"/>
    <p:sldLayoutId id="2147483787" r:id="rId8"/>
    <p:sldLayoutId id="2147483786" r:id="rId9"/>
    <p:sldLayoutId id="2147483785" r:id="rId10"/>
    <p:sldLayoutId id="214748378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  <a:ea typeface="方正姚体" pitchFamily="2" charset="-122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28775"/>
            <a:ext cx="7772400" cy="19716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dirty="0"/>
              <a:t>中层副职</a:t>
            </a:r>
            <a:r>
              <a:rPr lang="zh-CN" altLang="en-US" dirty="0" smtClean="0"/>
              <a:t>岗位面试个人</a:t>
            </a:r>
            <a:r>
              <a:rPr lang="zh-CN" altLang="en-US" dirty="0"/>
              <a:t>陈述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应聘岗位：外事处副处长</a:t>
            </a:r>
            <a:endParaRPr lang="en-GB" dirty="0"/>
          </a:p>
        </p:txBody>
      </p:sp>
      <p:sp>
        <p:nvSpPr>
          <p:cNvPr id="14338" name="副标题 2"/>
          <p:cNvSpPr>
            <a:spLocks noGrp="1"/>
          </p:cNvSpPr>
          <p:nvPr>
            <p:ph type="subTitle" idx="1"/>
          </p:nvPr>
        </p:nvSpPr>
        <p:spPr>
          <a:xfrm>
            <a:off x="1371600" y="4462463"/>
            <a:ext cx="6400800" cy="1343025"/>
          </a:xfrm>
        </p:spPr>
        <p:txBody>
          <a:bodyPr/>
          <a:lstStyle/>
          <a:p>
            <a:pPr marL="63500"/>
            <a:r>
              <a:rPr lang="zh-CN" altLang="en-US" sz="3200" b="1" smtClean="0">
                <a:latin typeface="仿宋"/>
                <a:ea typeface="仿宋"/>
                <a:cs typeface="仿宋"/>
              </a:rPr>
              <a:t>程萌</a:t>
            </a:r>
            <a:endParaRPr lang="en-US" altLang="zh-CN" sz="3200" b="1" smtClean="0">
              <a:latin typeface="仿宋"/>
              <a:ea typeface="仿宋"/>
              <a:cs typeface="仿宋"/>
            </a:endParaRPr>
          </a:p>
          <a:p>
            <a:pPr marL="63500"/>
            <a:r>
              <a:rPr lang="zh-CN" altLang="en-US" sz="3200" b="1" smtClean="0">
                <a:latin typeface="仿宋"/>
                <a:ea typeface="仿宋"/>
                <a:cs typeface="仿宋"/>
              </a:rPr>
              <a:t>外国语学院</a:t>
            </a:r>
            <a:endParaRPr lang="en-GB" sz="3200" b="1" smtClean="0">
              <a:latin typeface="仿宋"/>
              <a:ea typeface="仿宋"/>
              <a:cs typeface="仿宋"/>
            </a:endParaRPr>
          </a:p>
        </p:txBody>
      </p:sp>
      <p:sp>
        <p:nvSpPr>
          <p:cNvPr id="14339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1752C5-6CBD-4EE6-8A07-CE7AFED422B5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>
          <a:xfrm>
            <a:off x="457200" y="849313"/>
            <a:ext cx="8229600" cy="1066800"/>
          </a:xfrm>
        </p:spPr>
        <p:txBody>
          <a:bodyPr/>
          <a:lstStyle/>
          <a:p>
            <a:r>
              <a:rPr lang="zh-CN" altLang="en-US" smtClean="0"/>
              <a:t>工作思路及履岗承诺</a:t>
            </a:r>
            <a:endParaRPr lang="en-GB" smtClean="0">
              <a:ea typeface="方正姚体" pitchFamily="2" charset="-122"/>
            </a:endParaRPr>
          </a:p>
        </p:txBody>
      </p:sp>
      <p:sp>
        <p:nvSpPr>
          <p:cNvPr id="23554" name="内容占位符 2"/>
          <p:cNvSpPr>
            <a:spLocks noGrp="1"/>
          </p:cNvSpPr>
          <p:nvPr>
            <p:ph idx="1"/>
          </p:nvPr>
        </p:nvSpPr>
        <p:spPr>
          <a:xfrm>
            <a:off x="107950" y="1916113"/>
            <a:ext cx="8928100" cy="4537075"/>
          </a:xfrm>
        </p:spPr>
        <p:txBody>
          <a:bodyPr/>
          <a:lstStyle/>
          <a:p>
            <a:r>
              <a:rPr lang="zh-CN" altLang="en-US" b="1" smtClean="0">
                <a:latin typeface="仿宋"/>
                <a:ea typeface="仿宋"/>
                <a:cs typeface="仿宋"/>
              </a:rPr>
              <a:t>全力配合学院“开放办学”的发展思路，遵循学院长远发展规划，立足当前实际，为院校领导“走出去、引进来”出谋划策，为国际交流提供优质口笔译服务。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r>
              <a:rPr lang="zh-CN" altLang="en-US" b="1" smtClean="0">
                <a:latin typeface="仿宋"/>
                <a:ea typeface="仿宋"/>
                <a:cs typeface="仿宋"/>
              </a:rPr>
              <a:t>充分了解各个学院国际化发展需求，充分发挥外事办的功能，整合资源，统筹规划，为各个学院的国际化、项目拓展，合同签订，提供翻译和其它必要服务。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r>
              <a:rPr lang="zh-CN" altLang="en-US" b="1" smtClean="0">
                <a:latin typeface="仿宋"/>
                <a:ea typeface="仿宋"/>
                <a:cs typeface="仿宋"/>
              </a:rPr>
              <a:t>积极拓展在读学生出国短期交流机会、为毕业生出国留学做好咨询，为教师出国进修提供便利（资料翻译、证件办理、学位英语认证）。</a:t>
            </a:r>
            <a:endParaRPr lang="en-US" altLang="zh-CN" b="1" smtClean="0">
              <a:latin typeface="仿宋"/>
              <a:ea typeface="仿宋"/>
              <a:cs typeface="仿宋"/>
            </a:endParaRPr>
          </a:p>
        </p:txBody>
      </p:sp>
      <p:sp>
        <p:nvSpPr>
          <p:cNvPr id="23555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38DF24-38E8-4C18-93F8-D661C27E6C1E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标题 1"/>
          <p:cNvSpPr>
            <a:spLocks noGrp="1"/>
          </p:cNvSpPr>
          <p:nvPr>
            <p:ph type="title"/>
          </p:nvPr>
        </p:nvSpPr>
        <p:spPr>
          <a:xfrm>
            <a:off x="457200" y="849313"/>
            <a:ext cx="8229600" cy="1066800"/>
          </a:xfrm>
        </p:spPr>
        <p:txBody>
          <a:bodyPr/>
          <a:lstStyle/>
          <a:p>
            <a:r>
              <a:rPr lang="zh-CN" altLang="en-US" smtClean="0"/>
              <a:t>工作思路及履岗承诺</a:t>
            </a:r>
            <a:endParaRPr lang="en-GB" smtClean="0">
              <a:ea typeface="方正姚体" pitchFamily="2" charset="-122"/>
            </a:endParaRPr>
          </a:p>
        </p:txBody>
      </p:sp>
      <p:sp>
        <p:nvSpPr>
          <p:cNvPr id="25602" name="内容占位符 2"/>
          <p:cNvSpPr>
            <a:spLocks noGrp="1"/>
          </p:cNvSpPr>
          <p:nvPr>
            <p:ph idx="1"/>
          </p:nvPr>
        </p:nvSpPr>
        <p:spPr>
          <a:xfrm>
            <a:off x="107950" y="1916113"/>
            <a:ext cx="8928100" cy="4325937"/>
          </a:xfrm>
        </p:spPr>
        <p:txBody>
          <a:bodyPr/>
          <a:lstStyle/>
          <a:p>
            <a:r>
              <a:rPr lang="zh-CN" altLang="en-US" b="1" smtClean="0">
                <a:latin typeface="仿宋"/>
                <a:ea typeface="仿宋"/>
                <a:cs typeface="仿宋"/>
              </a:rPr>
              <a:t>引进高素质外籍专家和访问学者，提高学校教学质量和学术交流水平，为外籍专家以及留学生的工作生活提供后勤保障。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r>
              <a:rPr lang="zh-CN" altLang="en-US" b="1" smtClean="0">
                <a:latin typeface="仿宋"/>
                <a:ea typeface="仿宋"/>
                <a:cs typeface="仿宋"/>
              </a:rPr>
              <a:t>积极参与宁波市外事办工作，加大我校在宁波城市国际化发展中的作用，着眼于提升学校自身的国内知名度和国际声誉。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endParaRPr lang="en-US" altLang="zh-CN" b="1" smtClean="0">
              <a:latin typeface="仿宋"/>
              <a:ea typeface="仿宋"/>
              <a:cs typeface="仿宋"/>
            </a:endParaRPr>
          </a:p>
        </p:txBody>
      </p:sp>
      <p:sp>
        <p:nvSpPr>
          <p:cNvPr id="25603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2D7CB2-B578-47F8-BA34-50FC5472E3D7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标题 1"/>
          <p:cNvSpPr>
            <a:spLocks noGrp="1"/>
          </p:cNvSpPr>
          <p:nvPr>
            <p:ph type="title"/>
          </p:nvPr>
        </p:nvSpPr>
        <p:spPr>
          <a:xfrm>
            <a:off x="457200" y="849313"/>
            <a:ext cx="8229600" cy="1066800"/>
          </a:xfrm>
        </p:spPr>
        <p:txBody>
          <a:bodyPr/>
          <a:lstStyle/>
          <a:p>
            <a:r>
              <a:rPr lang="zh-CN" altLang="en-US" smtClean="0"/>
              <a:t>工作思路及履岗承诺</a:t>
            </a:r>
            <a:endParaRPr lang="en-GB" smtClean="0">
              <a:ea typeface="方正姚体" pitchFamily="2" charset="-122"/>
            </a:endParaRPr>
          </a:p>
        </p:txBody>
      </p:sp>
      <p:sp>
        <p:nvSpPr>
          <p:cNvPr id="27650" name="内容占位符 2"/>
          <p:cNvSpPr>
            <a:spLocks noGrp="1"/>
          </p:cNvSpPr>
          <p:nvPr>
            <p:ph idx="1"/>
          </p:nvPr>
        </p:nvSpPr>
        <p:spPr>
          <a:xfrm>
            <a:off x="107950" y="1916113"/>
            <a:ext cx="8928100" cy="4325937"/>
          </a:xfrm>
        </p:spPr>
        <p:txBody>
          <a:bodyPr/>
          <a:lstStyle/>
          <a:p>
            <a:r>
              <a:rPr lang="zh-CN" altLang="en-US" b="1" smtClean="0">
                <a:latin typeface="仿宋"/>
                <a:ea typeface="仿宋"/>
                <a:cs typeface="仿宋"/>
              </a:rPr>
              <a:t>实现个人发展和学院发展的融合，“小我”和“大我”的双赢。兼顾新岗位工作和自身学位职称提升，达到学院职工“双肩挑”的发展要求。心中做到“外事无小事”，发挥对外名片的作用，打造外事处专业形象，提高自身全面素质。</a:t>
            </a:r>
            <a:endParaRPr lang="en-US" altLang="zh-CN" b="1" smtClean="0">
              <a:latin typeface="仿宋"/>
              <a:ea typeface="仿宋"/>
              <a:cs typeface="仿宋"/>
            </a:endParaRPr>
          </a:p>
        </p:txBody>
      </p:sp>
      <p:sp>
        <p:nvSpPr>
          <p:cNvPr id="27651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628F4B-EF91-48A8-ABFE-9A935427B481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>
          <a:xfrm>
            <a:off x="457200" y="849313"/>
            <a:ext cx="8229600" cy="1066800"/>
          </a:xfrm>
        </p:spPr>
        <p:txBody>
          <a:bodyPr/>
          <a:lstStyle/>
          <a:p>
            <a:r>
              <a:rPr lang="zh-CN" altLang="en-US" smtClean="0"/>
              <a:t>基本经历</a:t>
            </a:r>
            <a:endParaRPr lang="en-GB" smtClean="0">
              <a:ea typeface="方正姚体" pitchFamily="2" charset="-122"/>
            </a:endParaRPr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107950" y="1916113"/>
            <a:ext cx="8928100" cy="4325937"/>
          </a:xfrm>
        </p:spPr>
        <p:txBody>
          <a:bodyPr/>
          <a:lstStyle/>
          <a:p>
            <a:r>
              <a:rPr lang="en-US" altLang="zh-CN" b="1" smtClean="0">
                <a:latin typeface="仿宋"/>
                <a:ea typeface="仿宋"/>
                <a:cs typeface="仿宋"/>
              </a:rPr>
              <a:t>1998.09–2002.07   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武汉大学英语语言文学（本科）</a:t>
            </a:r>
          </a:p>
          <a:p>
            <a:r>
              <a:rPr lang="en-US" altLang="zh-CN" b="1" smtClean="0">
                <a:latin typeface="仿宋"/>
                <a:ea typeface="仿宋"/>
                <a:cs typeface="仿宋"/>
              </a:rPr>
              <a:t>2002.09–2005.07   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武汉大学英语语言文学 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(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硕士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)</a:t>
            </a:r>
            <a:endParaRPr lang="zh-CN" altLang="en-US" b="1" smtClean="0">
              <a:latin typeface="仿宋"/>
              <a:ea typeface="仿宋"/>
              <a:cs typeface="仿宋"/>
            </a:endParaRPr>
          </a:p>
          <a:p>
            <a:r>
              <a:rPr lang="en-US" altLang="zh-CN" b="1" smtClean="0">
                <a:latin typeface="仿宋"/>
                <a:ea typeface="仿宋"/>
                <a:cs typeface="仿宋"/>
              </a:rPr>
              <a:t>2005.08–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至今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		 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浙江大学宁波理工学院外国语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				 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学院   </a:t>
            </a:r>
          </a:p>
          <a:p>
            <a:pPr lvl="1"/>
            <a:r>
              <a:rPr lang="en-US" altLang="zh-CN" sz="2400" b="1" smtClean="0">
                <a:latin typeface="仿宋"/>
                <a:ea typeface="仿宋"/>
                <a:cs typeface="仿宋"/>
              </a:rPr>
              <a:t>2007.09			 </a:t>
            </a:r>
            <a:r>
              <a:rPr lang="zh-CN" altLang="en-US" sz="2400" b="1" smtClean="0">
                <a:latin typeface="仿宋"/>
                <a:ea typeface="仿宋"/>
                <a:cs typeface="仿宋"/>
              </a:rPr>
              <a:t>晋升讲师</a:t>
            </a:r>
            <a:endParaRPr lang="en-US" altLang="zh-CN" sz="2400" b="1" smtClean="0">
              <a:latin typeface="仿宋"/>
              <a:ea typeface="仿宋"/>
              <a:cs typeface="仿宋"/>
            </a:endParaRPr>
          </a:p>
          <a:p>
            <a:pPr lvl="1"/>
            <a:r>
              <a:rPr lang="en-US" altLang="zh-CN" sz="2400" b="1" smtClean="0">
                <a:latin typeface="仿宋"/>
                <a:ea typeface="仿宋"/>
                <a:cs typeface="仿宋"/>
              </a:rPr>
              <a:t>2007–2012		 </a:t>
            </a:r>
            <a:r>
              <a:rPr lang="zh-CN" altLang="en-US" sz="2400" b="1" smtClean="0">
                <a:latin typeface="仿宋"/>
                <a:ea typeface="仿宋"/>
                <a:cs typeface="仿宋"/>
              </a:rPr>
              <a:t>外国语学院外事秘书</a:t>
            </a:r>
            <a:endParaRPr lang="en-US" altLang="zh-CN" sz="2400" b="1" smtClean="0">
              <a:latin typeface="仿宋"/>
              <a:ea typeface="仿宋"/>
              <a:cs typeface="仿宋"/>
            </a:endParaRPr>
          </a:p>
          <a:p>
            <a:pPr lvl="1"/>
            <a:r>
              <a:rPr lang="en-US" altLang="zh-CN" sz="2400" b="1" smtClean="0">
                <a:latin typeface="仿宋"/>
                <a:ea typeface="仿宋"/>
                <a:cs typeface="仿宋"/>
              </a:rPr>
              <a:t>2008.07–2008.08    </a:t>
            </a:r>
            <a:r>
              <a:rPr lang="zh-CN" altLang="en-US" sz="2400" b="1" smtClean="0">
                <a:latin typeface="仿宋"/>
                <a:ea typeface="仿宋"/>
                <a:cs typeface="仿宋"/>
              </a:rPr>
              <a:t>带学生赴加拿大渥太华大学交流</a:t>
            </a:r>
            <a:endParaRPr lang="en-US" altLang="zh-CN" sz="2400" b="1" smtClean="0">
              <a:latin typeface="仿宋"/>
              <a:ea typeface="仿宋"/>
              <a:cs typeface="仿宋"/>
            </a:endParaRPr>
          </a:p>
          <a:p>
            <a:pPr lvl="1"/>
            <a:r>
              <a:rPr lang="en-US" altLang="zh-CN" sz="2400" b="1" smtClean="0">
                <a:latin typeface="仿宋"/>
                <a:ea typeface="仿宋"/>
                <a:cs typeface="仿宋"/>
              </a:rPr>
              <a:t>2012.09–2013.12	 </a:t>
            </a:r>
            <a:r>
              <a:rPr lang="zh-CN" altLang="en-US" sz="2400" b="1" smtClean="0">
                <a:latin typeface="仿宋"/>
                <a:ea typeface="仿宋"/>
                <a:cs typeface="仿宋"/>
              </a:rPr>
              <a:t>脱产赴香港理工大学攻读应用语言</a:t>
            </a:r>
            <a:r>
              <a:rPr lang="en-US" altLang="zh-CN" sz="2400" b="1" smtClean="0">
                <a:latin typeface="仿宋"/>
                <a:ea typeface="仿宋"/>
                <a:cs typeface="仿宋"/>
              </a:rPr>
              <a:t>				 </a:t>
            </a:r>
            <a:r>
              <a:rPr lang="zh-CN" altLang="en-US" sz="2400" b="1" smtClean="0">
                <a:latin typeface="仿宋"/>
                <a:ea typeface="仿宋"/>
                <a:cs typeface="仿宋"/>
              </a:rPr>
              <a:t>学博士学位</a:t>
            </a:r>
          </a:p>
          <a:p>
            <a:endParaRPr lang="en-GB" b="1" smtClean="0">
              <a:latin typeface="仿宋"/>
              <a:ea typeface="仿宋"/>
              <a:cs typeface="仿宋"/>
            </a:endParaRPr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AB1B40-D5BF-4855-991F-8790111A6838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>
          <a:xfrm>
            <a:off x="457200" y="849313"/>
            <a:ext cx="8229600" cy="1066800"/>
          </a:xfrm>
        </p:spPr>
        <p:txBody>
          <a:bodyPr/>
          <a:lstStyle/>
          <a:p>
            <a:r>
              <a:rPr lang="zh-CN" altLang="en-US" smtClean="0"/>
              <a:t>特长优势</a:t>
            </a:r>
            <a:endParaRPr lang="en-GB" smtClean="0">
              <a:ea typeface="方正姚体" pitchFamily="2" charset="-122"/>
            </a:endParaRPr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>
          <a:xfrm>
            <a:off x="107950" y="1916113"/>
            <a:ext cx="8928100" cy="4325937"/>
          </a:xfrm>
        </p:spPr>
        <p:txBody>
          <a:bodyPr/>
          <a:lstStyle/>
          <a:p>
            <a:r>
              <a:rPr lang="zh-CN" altLang="zh-CN" b="1" smtClean="0">
                <a:latin typeface="仿宋"/>
                <a:ea typeface="仿宋"/>
                <a:cs typeface="仿宋"/>
              </a:rPr>
              <a:t>外语基本功全面扎实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。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pPr lvl="1"/>
            <a:r>
              <a:rPr lang="zh-CN" altLang="zh-CN" b="1" smtClean="0">
                <a:latin typeface="仿宋"/>
                <a:ea typeface="仿宋"/>
                <a:cs typeface="仿宋"/>
              </a:rPr>
              <a:t>英语专业八级（良好）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，托福，口笔译经验丰富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pPr lvl="1"/>
            <a:r>
              <a:rPr lang="zh-CN" altLang="zh-CN" b="1" smtClean="0">
                <a:latin typeface="仿宋"/>
                <a:ea typeface="仿宋"/>
                <a:cs typeface="仿宋"/>
              </a:rPr>
              <a:t>大学法语四级（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TFU 4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，研究生阶段第二外语要求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）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pPr lvl="1"/>
            <a:r>
              <a:rPr lang="zh-CN" altLang="zh-CN" b="1" smtClean="0">
                <a:latin typeface="仿宋"/>
                <a:ea typeface="仿宋"/>
                <a:cs typeface="仿宋"/>
              </a:rPr>
              <a:t>日本语能力测试二级（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JLPT 2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，大学日语专业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本科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要求）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pPr lvl="1"/>
            <a:r>
              <a:rPr lang="zh-CN" altLang="zh-CN" b="1" smtClean="0">
                <a:latin typeface="仿宋"/>
                <a:ea typeface="仿宋"/>
                <a:cs typeface="仿宋"/>
              </a:rPr>
              <a:t>多年与学校外籍专家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Carmen de Real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（智利）学习西班牙语。</a:t>
            </a:r>
            <a:endParaRPr lang="en-GB" b="1" smtClean="0">
              <a:latin typeface="仿宋"/>
              <a:ea typeface="仿宋"/>
              <a:cs typeface="仿宋"/>
            </a:endParaRPr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FC8B84-3FC6-4866-B08F-48910E9D762E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>
          <a:xfrm>
            <a:off x="457200" y="849313"/>
            <a:ext cx="8229600" cy="1066800"/>
          </a:xfrm>
        </p:spPr>
        <p:txBody>
          <a:bodyPr/>
          <a:lstStyle/>
          <a:p>
            <a:r>
              <a:rPr lang="zh-CN" altLang="en-US" smtClean="0"/>
              <a:t>特长优势</a:t>
            </a:r>
            <a:endParaRPr lang="en-GB" smtClean="0">
              <a:ea typeface="方正姚体" pitchFamily="2" charset="-122"/>
            </a:endParaRPr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>
          <a:xfrm>
            <a:off x="107950" y="1916113"/>
            <a:ext cx="8928100" cy="4608512"/>
          </a:xfrm>
        </p:spPr>
        <p:txBody>
          <a:bodyPr/>
          <a:lstStyle/>
          <a:p>
            <a:r>
              <a:rPr lang="zh-CN" altLang="en-US" b="1" smtClean="0">
                <a:latin typeface="仿宋"/>
                <a:ea typeface="仿宋"/>
                <a:cs typeface="仿宋"/>
              </a:rPr>
              <a:t>担任外国语学院外事秘书，长期配合校外事处工作，熟悉外事处的工作性质、内容、流程，上岗即可开展具体工作。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r>
              <a:rPr lang="zh-CN" altLang="en-US" b="1" smtClean="0">
                <a:latin typeface="仿宋"/>
                <a:ea typeface="仿宋"/>
                <a:cs typeface="仿宋"/>
              </a:rPr>
              <a:t>参与我校和美国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UIndy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合作办学筹备工作，了解我校国际合作办学的思路和程序。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r>
              <a:rPr lang="zh-CN" altLang="en-US" b="1" smtClean="0">
                <a:latin typeface="仿宋"/>
                <a:ea typeface="仿宋"/>
                <a:cs typeface="仿宋"/>
              </a:rPr>
              <a:t>具有国外（加拿大）境外（香港）交流、学习、工作经验。对香港本地教育有亲身体验，熟悉当地工作情况，已积累一定人脉。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endParaRPr lang="en-US" altLang="zh-CN" b="1" smtClean="0">
              <a:latin typeface="仿宋"/>
              <a:ea typeface="仿宋"/>
              <a:cs typeface="仿宋"/>
            </a:endParaRPr>
          </a:p>
          <a:p>
            <a:endParaRPr lang="en-US" altLang="zh-CN" b="1" smtClean="0">
              <a:latin typeface="仿宋"/>
              <a:ea typeface="仿宋"/>
              <a:cs typeface="仿宋"/>
            </a:endParaRPr>
          </a:p>
          <a:p>
            <a:endParaRPr lang="zh-CN" altLang="zh-CN" b="1" smtClean="0">
              <a:latin typeface="仿宋"/>
              <a:ea typeface="仿宋"/>
              <a:cs typeface="仿宋"/>
            </a:endParaRPr>
          </a:p>
          <a:p>
            <a:endParaRPr lang="en-GB" b="1" smtClean="0">
              <a:latin typeface="仿宋"/>
              <a:ea typeface="仿宋"/>
              <a:cs typeface="仿宋"/>
            </a:endParaRPr>
          </a:p>
        </p:txBody>
      </p:sp>
      <p:sp>
        <p:nvSpPr>
          <p:cNvPr id="17411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FA5C49-4F5C-4A3B-9049-B6E5467E8B73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>
          <a:xfrm>
            <a:off x="457200" y="849313"/>
            <a:ext cx="8229600" cy="1066800"/>
          </a:xfrm>
        </p:spPr>
        <p:txBody>
          <a:bodyPr/>
          <a:lstStyle/>
          <a:p>
            <a:r>
              <a:rPr lang="zh-CN" altLang="en-US" smtClean="0"/>
              <a:t>主要业绩</a:t>
            </a:r>
            <a:endParaRPr lang="en-GB" smtClean="0">
              <a:ea typeface="方正姚体" pitchFamily="2" charset="-122"/>
            </a:endParaRPr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>
          <a:xfrm>
            <a:off x="107950" y="1916113"/>
            <a:ext cx="8928100" cy="4325937"/>
          </a:xfrm>
        </p:spPr>
        <p:txBody>
          <a:bodyPr/>
          <a:lstStyle/>
          <a:p>
            <a:r>
              <a:rPr lang="en-US" altLang="zh-CN" b="1" smtClean="0">
                <a:latin typeface="仿宋"/>
                <a:ea typeface="仿宋"/>
                <a:cs typeface="仿宋"/>
              </a:rPr>
              <a:t>2007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年起，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参与我校和美国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UIndy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合作办学的协商、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谈判、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会议、来宾接待，见证了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第二轮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合同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的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签署和合作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办学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的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延续，负责制定外国语学院课程的教学大纲和课程安排，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协调美国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UIndy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外派教师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在我校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的教学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和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生活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安排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，同时兼顾其他普通外教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的相关工作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。</a:t>
            </a:r>
          </a:p>
        </p:txBody>
      </p:sp>
      <p:sp>
        <p:nvSpPr>
          <p:cNvPr id="18435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41AC-CAFD-40B9-AF87-5A662A78EA41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>
          <a:xfrm>
            <a:off x="457200" y="849313"/>
            <a:ext cx="8229600" cy="1066800"/>
          </a:xfrm>
        </p:spPr>
        <p:txBody>
          <a:bodyPr/>
          <a:lstStyle/>
          <a:p>
            <a:r>
              <a:rPr lang="zh-CN" altLang="en-US" smtClean="0"/>
              <a:t>主要业绩</a:t>
            </a:r>
            <a:endParaRPr lang="en-GB" smtClean="0">
              <a:ea typeface="方正姚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950" y="1916113"/>
            <a:ext cx="8928100" cy="4321175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2007</a:t>
            </a:r>
            <a:r>
              <a:rPr lang="zh-CN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年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由我校外派，配合宁波市外事办的工作，</a:t>
            </a:r>
            <a:r>
              <a:rPr lang="zh-CN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担任</a:t>
            </a:r>
            <a:r>
              <a:rPr lang="zh-CN" altLang="zh-CN" b="1" dirty="0">
                <a:latin typeface="仿宋" panose="02010609060101010101" pitchFamily="49" charset="-122"/>
                <a:ea typeface="仿宋" panose="02010609060101010101" pitchFamily="49" charset="-122"/>
              </a:rPr>
              <a:t>第九届浙洽会鄞州区现代服务项目推介</a:t>
            </a:r>
            <a:r>
              <a:rPr lang="zh-CN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会</a:t>
            </a:r>
            <a:r>
              <a:rPr lang="zh-CN" altLang="en-US" b="1" dirty="0">
                <a:latin typeface="仿宋" panose="02010609060101010101" pitchFamily="49" charset="-122"/>
                <a:ea typeface="仿宋" panose="02010609060101010101" pitchFamily="49" charset="-122"/>
              </a:rPr>
              <a:t>书面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材料和</a:t>
            </a:r>
            <a:r>
              <a:rPr lang="zh-CN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会议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现场</a:t>
            </a:r>
            <a:r>
              <a:rPr lang="zh-CN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翻译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lang="en-US" altLang="zh-CN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2008</a:t>
            </a:r>
            <a:r>
              <a:rPr lang="zh-CN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年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，</a:t>
            </a:r>
            <a:r>
              <a:rPr lang="zh-CN" altLang="zh-CN" b="1" dirty="0">
                <a:latin typeface="仿宋" panose="02010609060101010101" pitchFamily="49" charset="-122"/>
                <a:ea typeface="仿宋" panose="02010609060101010101" pitchFamily="49" charset="-122"/>
              </a:rPr>
              <a:t>担任宁波</a:t>
            </a:r>
            <a:r>
              <a:rPr lang="zh-CN" altLang="en-US" b="1" dirty="0">
                <a:latin typeface="仿宋" panose="02010609060101010101" pitchFamily="49" charset="-122"/>
                <a:ea typeface="仿宋" panose="02010609060101010101" pitchFamily="49" charset="-122"/>
              </a:rPr>
              <a:t>“</a:t>
            </a:r>
            <a:r>
              <a:rPr lang="zh-CN" altLang="zh-CN" b="1" dirty="0">
                <a:latin typeface="仿宋" panose="02010609060101010101" pitchFamily="49" charset="-122"/>
                <a:ea typeface="仿宋" panose="02010609060101010101" pitchFamily="49" charset="-122"/>
              </a:rPr>
              <a:t>科技人才周</a:t>
            </a:r>
            <a:r>
              <a:rPr lang="zh-CN" altLang="en-US" b="1" dirty="0">
                <a:latin typeface="仿宋" panose="02010609060101010101" pitchFamily="49" charset="-122"/>
                <a:ea typeface="仿宋" panose="02010609060101010101" pitchFamily="49" charset="-122"/>
              </a:rPr>
              <a:t>”</a:t>
            </a:r>
            <a:r>
              <a:rPr lang="zh-CN" altLang="zh-CN" b="1" dirty="0">
                <a:latin typeface="仿宋" panose="02010609060101010101" pitchFamily="49" charset="-122"/>
                <a:ea typeface="仿宋" panose="02010609060101010101" pitchFamily="49" charset="-122"/>
              </a:rPr>
              <a:t>会议翻译，负责接待波兰华沙理工大学专家</a:t>
            </a:r>
            <a:r>
              <a:rPr lang="zh-CN" altLang="en-US" b="1" dirty="0">
                <a:latin typeface="仿宋" panose="02010609060101010101" pitchFamily="49" charset="-122"/>
                <a:ea typeface="仿宋" panose="02010609060101010101" pitchFamily="49" charset="-122"/>
              </a:rPr>
              <a:t>来校参观，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并为校领导会见担任翻译。同年，积极配合外事</a:t>
            </a:r>
            <a:r>
              <a:rPr lang="zh-CN" altLang="en-US" b="1" dirty="0">
                <a:latin typeface="仿宋" panose="02010609060101010101" pitchFamily="49" charset="-122"/>
                <a:ea typeface="仿宋" panose="02010609060101010101" pitchFamily="49" charset="-122"/>
              </a:rPr>
              <a:t>处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，顺利解决外教突发事件。</a:t>
            </a:r>
            <a:endParaRPr lang="en-US" altLang="zh-CN" b="1" dirty="0" smtClean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altLang="zh-CN" b="1" dirty="0">
                <a:latin typeface="仿宋" panose="02010609060101010101" pitchFamily="49" charset="-122"/>
                <a:ea typeface="仿宋" panose="02010609060101010101" pitchFamily="49" charset="-122"/>
              </a:rPr>
              <a:t>2009</a:t>
            </a:r>
            <a:r>
              <a:rPr lang="zh-CN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年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，</a:t>
            </a:r>
            <a:r>
              <a:rPr lang="zh-CN" altLang="zh-CN" b="1" dirty="0">
                <a:latin typeface="仿宋" panose="02010609060101010101" pitchFamily="49" charset="-122"/>
                <a:ea typeface="仿宋" panose="02010609060101010101" pitchFamily="49" charset="-122"/>
              </a:rPr>
              <a:t>为澳大利亚南澳州议员来宁波考察城建和环保、参观枫林垃圾焚烧发电厂，担任陪同翻译。</a:t>
            </a:r>
            <a:r>
              <a:rPr lang="zh-CN" altLang="en-US" b="1" dirty="0">
                <a:latin typeface="仿宋" panose="02010609060101010101" pitchFamily="49" charset="-122"/>
                <a:ea typeface="仿宋" panose="02010609060101010101" pitchFamily="49" charset="-122"/>
              </a:rPr>
              <a:t>同年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，</a:t>
            </a:r>
            <a:r>
              <a:rPr lang="zh-CN" altLang="en-US" b="1" dirty="0">
                <a:latin typeface="仿宋" panose="02010609060101010101" pitchFamily="49" charset="-122"/>
                <a:ea typeface="仿宋" panose="02010609060101010101" pitchFamily="49" charset="-122"/>
              </a:rPr>
              <a:t>担任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“</a:t>
            </a:r>
            <a:r>
              <a:rPr lang="zh-CN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中欧中小企业</a:t>
            </a:r>
            <a:r>
              <a:rPr lang="zh-CN" altLang="en-US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论坛”</a:t>
            </a:r>
            <a:r>
              <a:rPr lang="zh-CN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会议</a:t>
            </a:r>
            <a:r>
              <a:rPr lang="zh-CN" altLang="zh-CN" b="1" dirty="0">
                <a:latin typeface="仿宋" panose="02010609060101010101" pitchFamily="49" charset="-122"/>
                <a:ea typeface="仿宋" panose="02010609060101010101" pitchFamily="49" charset="-122"/>
              </a:rPr>
              <a:t>翻译</a:t>
            </a:r>
            <a:r>
              <a:rPr lang="zh-CN" altLang="zh-CN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lang="zh-CN" altLang="zh-CN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19459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EBC7B9-0C7A-4678-913E-FF6CC12F83BF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>
          <a:xfrm>
            <a:off x="457200" y="849313"/>
            <a:ext cx="8229600" cy="1066800"/>
          </a:xfrm>
        </p:spPr>
        <p:txBody>
          <a:bodyPr/>
          <a:lstStyle/>
          <a:p>
            <a:r>
              <a:rPr lang="zh-CN" altLang="en-US" smtClean="0"/>
              <a:t>主要业绩</a:t>
            </a:r>
            <a:endParaRPr lang="en-GB" smtClean="0">
              <a:ea typeface="方正姚体" pitchFamily="2" charset="-122"/>
            </a:endParaRPr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xfrm>
            <a:off x="107950" y="1916113"/>
            <a:ext cx="8928100" cy="4325937"/>
          </a:xfrm>
        </p:spPr>
        <p:txBody>
          <a:bodyPr/>
          <a:lstStyle/>
          <a:p>
            <a:r>
              <a:rPr lang="en-US" altLang="zh-CN" b="1" smtClean="0">
                <a:latin typeface="仿宋"/>
                <a:ea typeface="仿宋"/>
                <a:cs typeface="仿宋"/>
              </a:rPr>
              <a:t>2010-2012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年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，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担任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外国语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学院翻译中心负责人，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负责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学校网站英文版的建设，并参加学校介绍画册的英语翻译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，担任出国进修班课程教师。</a:t>
            </a:r>
            <a:endParaRPr lang="zh-CN" altLang="zh-CN" b="1" smtClean="0">
              <a:latin typeface="仿宋"/>
              <a:ea typeface="仿宋"/>
              <a:cs typeface="仿宋"/>
            </a:endParaRPr>
          </a:p>
          <a:p>
            <a:r>
              <a:rPr lang="en-US" altLang="zh-CN" b="1" smtClean="0">
                <a:latin typeface="仿宋"/>
                <a:ea typeface="仿宋"/>
                <a:cs typeface="仿宋"/>
              </a:rPr>
              <a:t>2011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年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受校外事处委托，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推送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UIndy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外教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Michael Milam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教授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参加市“茶花奖”评比，成功获奖。</a:t>
            </a:r>
          </a:p>
          <a:p>
            <a:r>
              <a:rPr lang="en-US" altLang="zh-CN" b="1" smtClean="0">
                <a:latin typeface="仿宋"/>
                <a:ea typeface="仿宋"/>
                <a:cs typeface="仿宋"/>
              </a:rPr>
              <a:t>2011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年参加筹备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我校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十周年校庆暨我校同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UIndy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共同举办的“第四届服务学习国际研讨会”，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具体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负责会议前期筹备、会议手册翻译、国际联络、外宾接待，并在开幕式上为校领导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主旨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发言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担任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现场翻译。</a:t>
            </a:r>
          </a:p>
          <a:p>
            <a:endParaRPr lang="zh-CN" altLang="zh-CN" b="1" smtClean="0">
              <a:latin typeface="仿宋"/>
              <a:ea typeface="仿宋"/>
              <a:cs typeface="仿宋"/>
            </a:endParaRPr>
          </a:p>
        </p:txBody>
      </p:sp>
      <p:sp>
        <p:nvSpPr>
          <p:cNvPr id="20483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7684A8-CD16-403D-8C2E-03701DCEEE5D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>
            <a:spLocks noGrp="1"/>
          </p:cNvSpPr>
          <p:nvPr>
            <p:ph type="title"/>
          </p:nvPr>
        </p:nvSpPr>
        <p:spPr>
          <a:xfrm>
            <a:off x="457200" y="849313"/>
            <a:ext cx="8229600" cy="1066800"/>
          </a:xfrm>
        </p:spPr>
        <p:txBody>
          <a:bodyPr/>
          <a:lstStyle/>
          <a:p>
            <a:r>
              <a:rPr lang="zh-CN" altLang="en-US" smtClean="0"/>
              <a:t>主要业绩</a:t>
            </a:r>
            <a:endParaRPr lang="en-GB" smtClean="0">
              <a:ea typeface="方正姚体" pitchFamily="2" charset="-122"/>
            </a:endParaRPr>
          </a:p>
        </p:txBody>
      </p:sp>
      <p:sp>
        <p:nvSpPr>
          <p:cNvPr id="21506" name="内容占位符 2"/>
          <p:cNvSpPr>
            <a:spLocks noGrp="1"/>
          </p:cNvSpPr>
          <p:nvPr>
            <p:ph idx="1"/>
          </p:nvPr>
        </p:nvSpPr>
        <p:spPr>
          <a:xfrm>
            <a:off x="107950" y="1916113"/>
            <a:ext cx="8928100" cy="4325937"/>
          </a:xfrm>
        </p:spPr>
        <p:txBody>
          <a:bodyPr/>
          <a:lstStyle/>
          <a:p>
            <a:r>
              <a:rPr lang="en-US" altLang="zh-CN" b="1" smtClean="0">
                <a:latin typeface="仿宋"/>
                <a:ea typeface="仿宋"/>
                <a:cs typeface="仿宋"/>
              </a:rPr>
              <a:t>2009.12 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浙江大学宁波理工学院工会工作积极分子</a:t>
            </a:r>
          </a:p>
          <a:p>
            <a:r>
              <a:rPr lang="en-US" altLang="zh-CN" b="1" smtClean="0">
                <a:latin typeface="仿宋"/>
                <a:ea typeface="仿宋"/>
                <a:cs typeface="仿宋"/>
              </a:rPr>
              <a:t>2010.04 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首届“外教社杯”全国大学英语教学大赛浙江赛区听说课组优胜奖</a:t>
            </a:r>
          </a:p>
          <a:p>
            <a:r>
              <a:rPr lang="en-US" altLang="zh-CN" b="1" smtClean="0">
                <a:latin typeface="仿宋"/>
                <a:ea typeface="仿宋"/>
                <a:cs typeface="仿宋"/>
              </a:rPr>
              <a:t>2011.12 </a:t>
            </a:r>
            <a:r>
              <a:rPr lang="zh-CN" altLang="zh-CN" b="1" smtClean="0">
                <a:latin typeface="仿宋"/>
                <a:ea typeface="仿宋"/>
                <a:cs typeface="仿宋"/>
              </a:rPr>
              <a:t>浙江大学宁波理工学院十周年校庆工作先进个人</a:t>
            </a:r>
          </a:p>
        </p:txBody>
      </p:sp>
      <p:sp>
        <p:nvSpPr>
          <p:cNvPr id="21507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ECF58B-1780-496B-9674-E992485B6B35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/>
          </p:nvPr>
        </p:nvSpPr>
        <p:spPr>
          <a:xfrm>
            <a:off x="457200" y="849313"/>
            <a:ext cx="8229600" cy="1066800"/>
          </a:xfrm>
        </p:spPr>
        <p:txBody>
          <a:bodyPr/>
          <a:lstStyle/>
          <a:p>
            <a:r>
              <a:rPr lang="zh-CN" altLang="en-US" smtClean="0"/>
              <a:t>主要业绩</a:t>
            </a:r>
            <a:endParaRPr lang="en-GB" smtClean="0">
              <a:ea typeface="方正姚体" pitchFamily="2" charset="-122"/>
            </a:endParaRPr>
          </a:p>
        </p:txBody>
      </p:sp>
      <p:sp>
        <p:nvSpPr>
          <p:cNvPr id="22530" name="内容占位符 2"/>
          <p:cNvSpPr>
            <a:spLocks noGrp="1"/>
          </p:cNvSpPr>
          <p:nvPr>
            <p:ph idx="1"/>
          </p:nvPr>
        </p:nvSpPr>
        <p:spPr>
          <a:xfrm>
            <a:off x="107950" y="1916113"/>
            <a:ext cx="8928100" cy="4325937"/>
          </a:xfrm>
        </p:spPr>
        <p:txBody>
          <a:bodyPr/>
          <a:lstStyle/>
          <a:p>
            <a:r>
              <a:rPr lang="en-US" altLang="zh-CN" b="1" smtClean="0">
                <a:latin typeface="仿宋"/>
                <a:ea typeface="仿宋"/>
                <a:cs typeface="仿宋"/>
              </a:rPr>
              <a:t>2012–2013 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担任香港理工大学中欧对话中心（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China Europa Center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）副项目员，个人全程筹备首届“港澳中欧高端对话”，接待欧盟驻香港办事处主任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Vincent Piket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大使等嘉宾，后受邀参加欧盟驻香港办事处举办的克罗地亚加入欧盟庆祝会，得到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Vincent Piket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大使的亲切接见。</a:t>
            </a:r>
            <a:endParaRPr lang="en-US" altLang="zh-CN" b="1" smtClean="0">
              <a:latin typeface="仿宋"/>
              <a:ea typeface="仿宋"/>
              <a:cs typeface="仿宋"/>
            </a:endParaRPr>
          </a:p>
          <a:p>
            <a:r>
              <a:rPr lang="en-US" altLang="zh-CN" b="1" smtClean="0">
                <a:latin typeface="仿宋"/>
                <a:ea typeface="仿宋"/>
                <a:cs typeface="仿宋"/>
              </a:rPr>
              <a:t>2013-2014 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担任</a:t>
            </a:r>
            <a:r>
              <a:rPr lang="en-US" altLang="zh-CN" b="1" smtClean="0">
                <a:latin typeface="仿宋"/>
                <a:ea typeface="仿宋"/>
                <a:cs typeface="仿宋"/>
              </a:rPr>
              <a:t>Springer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国际语言学杂志</a:t>
            </a:r>
            <a:r>
              <a:rPr lang="en-US" altLang="zh-CN" b="1" i="1" smtClean="0">
                <a:latin typeface="仿宋"/>
                <a:ea typeface="仿宋"/>
                <a:cs typeface="仿宋"/>
              </a:rPr>
              <a:t>Lingua Sinica</a:t>
            </a:r>
            <a:r>
              <a:rPr lang="zh-CN" altLang="en-US" b="1" smtClean="0">
                <a:latin typeface="仿宋"/>
                <a:ea typeface="仿宋"/>
                <a:cs typeface="仿宋"/>
              </a:rPr>
              <a:t>项目助理</a:t>
            </a:r>
            <a:endParaRPr lang="zh-CN" altLang="zh-CN" b="1" smtClean="0">
              <a:latin typeface="仿宋"/>
              <a:ea typeface="仿宋"/>
              <a:cs typeface="仿宋"/>
            </a:endParaRPr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07FDE6-45DE-4FAA-96D2-5ED150B48B7D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328</TotalTime>
  <Words>1379</Words>
  <Application>Microsoft Office PowerPoint</Application>
  <PresentationFormat>全屏显示(4:3)</PresentationFormat>
  <Paragraphs>64</Paragraphs>
  <Slides>12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演示文稿设计模板</vt:lpstr>
      </vt:variant>
      <vt:variant>
        <vt:i4>4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Georgia</vt:lpstr>
      <vt:lpstr>宋体</vt:lpstr>
      <vt:lpstr>Arial</vt:lpstr>
      <vt:lpstr>Trebuchet MS</vt:lpstr>
      <vt:lpstr>方正姚体</vt:lpstr>
      <vt:lpstr>Wingdings 2</vt:lpstr>
      <vt:lpstr>Calibri</vt:lpstr>
      <vt:lpstr>仿宋</vt:lpstr>
      <vt:lpstr>都市</vt:lpstr>
      <vt:lpstr>都市</vt:lpstr>
      <vt:lpstr>都市</vt:lpstr>
      <vt:lpstr>都市</vt:lpstr>
      <vt:lpstr>中层副职岗位面试个人陈述  应聘岗位：外事处副处长</vt:lpstr>
      <vt:lpstr>基本经历</vt:lpstr>
      <vt:lpstr>特长优势</vt:lpstr>
      <vt:lpstr>特长优势</vt:lpstr>
      <vt:lpstr>主要业绩</vt:lpstr>
      <vt:lpstr>主要业绩</vt:lpstr>
      <vt:lpstr>主要业绩</vt:lpstr>
      <vt:lpstr>主要业绩</vt:lpstr>
      <vt:lpstr>主要业绩</vt:lpstr>
      <vt:lpstr>工作思路及履岗承诺</vt:lpstr>
      <vt:lpstr>工作思路及履岗承诺</vt:lpstr>
      <vt:lpstr>工作思路及履岗承诺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中层副职岗位面试 应聘岗位：</dc:title>
  <dc:creator>leocm</dc:creator>
  <cp:lastModifiedBy>微软用户</cp:lastModifiedBy>
  <cp:revision>308</cp:revision>
  <dcterms:created xsi:type="dcterms:W3CDTF">2014-03-19T09:59:53Z</dcterms:created>
  <dcterms:modified xsi:type="dcterms:W3CDTF">2014-03-20T23:13:44Z</dcterms:modified>
</cp:coreProperties>
</file>